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45"/>
  </p:notesMasterIdLst>
  <p:handoutMasterIdLst>
    <p:handoutMasterId r:id="rId46"/>
  </p:handoutMasterIdLst>
  <p:sldIdLst>
    <p:sldId id="271" r:id="rId3"/>
    <p:sldId id="329" r:id="rId4"/>
    <p:sldId id="308" r:id="rId5"/>
    <p:sldId id="328" r:id="rId6"/>
    <p:sldId id="330" r:id="rId7"/>
    <p:sldId id="313" r:id="rId8"/>
    <p:sldId id="310" r:id="rId9"/>
    <p:sldId id="311" r:id="rId10"/>
    <p:sldId id="312" r:id="rId11"/>
    <p:sldId id="331" r:id="rId12"/>
    <p:sldId id="273" r:id="rId13"/>
    <p:sldId id="289" r:id="rId14"/>
    <p:sldId id="290" r:id="rId15"/>
    <p:sldId id="297" r:id="rId16"/>
    <p:sldId id="300" r:id="rId17"/>
    <p:sldId id="299" r:id="rId18"/>
    <p:sldId id="301" r:id="rId19"/>
    <p:sldId id="306" r:id="rId20"/>
    <p:sldId id="303" r:id="rId21"/>
    <p:sldId id="298" r:id="rId22"/>
    <p:sldId id="302" r:id="rId23"/>
    <p:sldId id="305" r:id="rId24"/>
    <p:sldId id="304" r:id="rId25"/>
    <p:sldId id="292" r:id="rId26"/>
    <p:sldId id="295" r:id="rId27"/>
    <p:sldId id="307" r:id="rId28"/>
    <p:sldId id="332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3" r:id="rId38"/>
    <p:sldId id="324" r:id="rId39"/>
    <p:sldId id="333" r:id="rId40"/>
    <p:sldId id="325" r:id="rId41"/>
    <p:sldId id="326" r:id="rId42"/>
    <p:sldId id="327" r:id="rId43"/>
    <p:sldId id="288" r:id="rId44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3" autoAdjust="0"/>
    <p:restoredTop sz="89876" autoAdjust="0"/>
  </p:normalViewPr>
  <p:slideViewPr>
    <p:cSldViewPr snapToGrid="0">
      <p:cViewPr>
        <p:scale>
          <a:sx n="90" d="100"/>
          <a:sy n="90" d="100"/>
        </p:scale>
        <p:origin x="-1410" y="-342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248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1260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de-DE" smtClean="0"/>
              <a:t>03.11.2014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jpg>
</file>

<file path=ppt/media/image5.png>
</file>

<file path=ppt/media/image6.png>
</file>

<file path=ppt/media/image7.gif>
</file>

<file path=ppt/media/image8.jpg>
</file>

<file path=ppt/media/image9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de-DE" smtClean="0"/>
              <a:t>03.11.2014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Kopfzeil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1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de-DE" sz="120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36865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An welchem</a:t>
            </a:r>
            <a:r>
              <a:rPr lang="de-DE" baseline="0" dirty="0" smtClean="0"/>
              <a:t> Spiel möchte ich mit meinem Handy </a:t>
            </a:r>
            <a:r>
              <a:rPr lang="de-DE" baseline="0" dirty="0" smtClean="0"/>
              <a:t>teilnehmen?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5265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975828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Verweis auf </a:t>
            </a:r>
            <a:r>
              <a:rPr lang="de-DE" dirty="0" smtClean="0"/>
              <a:t>Beispielszenario, warum </a:t>
            </a:r>
            <a:r>
              <a:rPr lang="de-DE" dirty="0" smtClean="0"/>
              <a:t>1 und</a:t>
            </a:r>
            <a:r>
              <a:rPr lang="de-DE" baseline="0" dirty="0" smtClean="0"/>
              <a:t> 2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35306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Fremdschlüsselbeziehungen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Es fehlt die </a:t>
            </a:r>
            <a:r>
              <a:rPr lang="de-DE" baseline="0" dirty="0" smtClean="0"/>
              <a:t>„User“-Tabelle </a:t>
            </a:r>
            <a:r>
              <a:rPr lang="de-DE" baseline="0" dirty="0" smtClean="0"/>
              <a:t>für den </a:t>
            </a:r>
            <a:r>
              <a:rPr lang="de-DE" baseline="0" dirty="0" smtClean="0"/>
              <a:t>Adminbereich</a:t>
            </a:r>
            <a:endParaRPr lang="de-DE" baseline="0" dirty="0" smtClean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„</a:t>
            </a:r>
            <a:r>
              <a:rPr lang="de-DE" baseline="0" dirty="0" err="1" smtClean="0"/>
              <a:t>players</a:t>
            </a:r>
            <a:r>
              <a:rPr lang="de-DE" baseline="0" dirty="0" smtClean="0"/>
              <a:t>“ </a:t>
            </a:r>
            <a:r>
              <a:rPr lang="de-DE" baseline="0" dirty="0" smtClean="0"/>
              <a:t>mit </a:t>
            </a:r>
            <a:r>
              <a:rPr lang="de-DE" baseline="0" dirty="0" smtClean="0"/>
              <a:t>„playersituation“ </a:t>
            </a:r>
            <a:r>
              <a:rPr lang="de-DE" baseline="0" dirty="0" smtClean="0"/>
              <a:t>und </a:t>
            </a:r>
            <a:r>
              <a:rPr lang="de-DE" baseline="0" dirty="0" smtClean="0"/>
              <a:t>„</a:t>
            </a:r>
            <a:r>
              <a:rPr lang="de-DE" baseline="0" dirty="0" err="1" smtClean="0"/>
              <a:t>stories</a:t>
            </a:r>
            <a:r>
              <a:rPr lang="de-DE" baseline="0" dirty="0" smtClean="0"/>
              <a:t>“ </a:t>
            </a:r>
            <a:r>
              <a:rPr lang="de-DE" baseline="0" dirty="0" smtClean="0"/>
              <a:t>mit </a:t>
            </a:r>
            <a:r>
              <a:rPr lang="de-DE" baseline="0" dirty="0" smtClean="0"/>
              <a:t>„</a:t>
            </a:r>
            <a:r>
              <a:rPr lang="de-DE" baseline="0" dirty="0" err="1" smtClean="0"/>
              <a:t>seqence</a:t>
            </a:r>
            <a:r>
              <a:rPr lang="de-DE" baseline="0" dirty="0" smtClean="0"/>
              <a:t>“, beide </a:t>
            </a:r>
            <a:r>
              <a:rPr lang="de-DE" baseline="0" dirty="0" smtClean="0"/>
              <a:t>jeweils </a:t>
            </a:r>
            <a:r>
              <a:rPr lang="de-DE" baseline="0" dirty="0" smtClean="0"/>
              <a:t>im JSON-Format</a:t>
            </a:r>
            <a:endParaRPr lang="de-DE" baseline="0" dirty="0" smtClean="0"/>
          </a:p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Für verschiedene Auflösungen optimiert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smtClean="0"/>
              <a:t>Smartphone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smtClean="0"/>
              <a:t>Desktop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Anpassung durch Bootstrap Raster-Klassen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de-DE" baseline="0" dirty="0" smtClean="0"/>
              <a:t>DAS BILD KOMMT ERST BEIM ZWEITEN KLICK (dahinter ist TEXT versteckt)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r>
              <a:rPr lang="de-DE" baseline="0" dirty="0" smtClean="0"/>
              <a:t>DAS BILD KOMMT ERST BEIM ZWEITEN KLICK (dahinter ist TEXT versteckt)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Mit welcher</a:t>
            </a:r>
            <a:r>
              <a:rPr lang="de-DE" baseline="0" dirty="0" smtClean="0"/>
              <a:t> Technik lassen sich…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55846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39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40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41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42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9833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Nur fest zugewiesene Sounds abspielen, dann dynamisch etc.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baseline="0" dirty="0" smtClean="0"/>
              <a:t>Welche </a:t>
            </a:r>
            <a:r>
              <a:rPr lang="de-DE" baseline="0" dirty="0" smtClean="0"/>
              <a:t>Anforderungen </a:t>
            </a:r>
            <a:r>
              <a:rPr lang="de-DE" baseline="0" dirty="0" smtClean="0"/>
              <a:t>haben wir für die Umsetzung an uns selbst gestellt?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panose="020B0604020202020204" pitchFamily="34" charset="0"/>
              <a:buNone/>
            </a:pPr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2061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Welche Folgeaktionen </a:t>
            </a:r>
            <a:r>
              <a:rPr lang="de-DE" dirty="0" smtClean="0"/>
              <a:t>sollen ausgelöst </a:t>
            </a:r>
            <a:r>
              <a:rPr lang="de-DE" dirty="0" smtClean="0"/>
              <a:t>werden?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de-DE" smtClean="0"/>
              <a:t>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0633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/>
          <p:cNvGrpSpPr/>
          <p:nvPr userDrawn="1"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6" name="Gerader Verbinde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r Verbinde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pieren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Gerader Verbinde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pieren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Gerader Verbinde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Gerader Verbinde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pieren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Gerader Verbinde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pieren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Gerader Verbinde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Gerader Verbinde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51253" y="1909346"/>
            <a:ext cx="7803503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51253" y="5432564"/>
            <a:ext cx="7803503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052513" y="5294175"/>
            <a:ext cx="7800975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482570" y="489857"/>
            <a:ext cx="1370921" cy="5301343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052512" y="489857"/>
            <a:ext cx="6164717" cy="5301343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überschrift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8" name="Gerader Verbinde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pieren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Gerader Verbinde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pieren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pieren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Gerader Verbinde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pieren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52513" y="2541573"/>
            <a:ext cx="7800975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52513" y="5431536"/>
            <a:ext cx="7800975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052513" y="5294175"/>
            <a:ext cx="780097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52513" y="1981200"/>
            <a:ext cx="371475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138738" y="1981200"/>
            <a:ext cx="371475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52513" y="1818322"/>
            <a:ext cx="371475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52513" y="2503715"/>
            <a:ext cx="371475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138738" y="1818322"/>
            <a:ext cx="371475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138738" y="2503715"/>
            <a:ext cx="371475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pieren 160"/>
          <p:cNvGrpSpPr/>
          <p:nvPr userDrawn="1"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162" name="Gerader Verbinde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r Verbinde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r Verbinde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r Verbinde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Gerader Verbinde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Gerader Verbinde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Gerader Verbinde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Gerader Verbinde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Gerader Verbinde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Gerader Verbinde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Gerader Verbinde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Gerader Verbinde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Gerader Verbinde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Gerader Verbinde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Gerader Verbinde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Gerader Verbinde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pieren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Gerader Verbinde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Gerader Verbinde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Gerader Verbinde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Gerader Verbinde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Gerader Verbinde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pieren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Gerader Verbinde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Gerader Verbinde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Gerader Verbinde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Gerader Verbinde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Gerader Verbinde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Gerader Verbinde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Gerader Verbinde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Gerader Verbinde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Gerader Verbinde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Gerader Verbinde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pieren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Gerader Verbinde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Gerader Verbinde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Gerader Verbinde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Gerader Verbinde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Gerader Verbinde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pieren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Gerader Verbinde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Gerader Verbinde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Gerader Verbinde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Gerader Verbinde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Gerader Verbinde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Gerader Verbinde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Gerader Verbinde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Gerader Verbinde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Gerader Verbinde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Gerader Verbinde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2" name="Datumsplatzhalt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213" name="Fußzeilenplatzhalt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214" name="Foliennummernplatzhalt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ieren 8"/>
          <p:cNvGrpSpPr/>
          <p:nvPr userDrawn="1"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10" name="Gerader Verbinde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pieren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Gerader Verbinde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pieren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Gerader Verbinde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r Verbinde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pieren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Gerader Verbinde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pieren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Gerader Verbinde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hteck 6"/>
          <p:cNvSpPr/>
          <p:nvPr userDrawn="1"/>
        </p:nvSpPr>
        <p:spPr>
          <a:xfrm>
            <a:off x="0" y="0"/>
            <a:ext cx="59436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29436" y="571500"/>
            <a:ext cx="29718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41348" y="571500"/>
            <a:ext cx="505206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29436" y="2995012"/>
            <a:ext cx="29718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60" name="Gerader Verbinder 59"/>
          <p:cNvCxnSpPr/>
          <p:nvPr userDrawn="1"/>
        </p:nvCxnSpPr>
        <p:spPr>
          <a:xfrm>
            <a:off x="6437513" y="2895600"/>
            <a:ext cx="297319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AF629-ECA2-4CF3-B790-9D9BDED98269}" type="datetime1">
              <a:rPr lang="de-DE" smtClean="0"/>
              <a:t>03.11.2014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/>
          <p:cNvGrpSpPr/>
          <p:nvPr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9" name="Gerader Verbinde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pieren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Gerader Verbinde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pieren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pieren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Gerader Verbinde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pieren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hteck 59"/>
          <p:cNvSpPr/>
          <p:nvPr/>
        </p:nvSpPr>
        <p:spPr>
          <a:xfrm>
            <a:off x="0" y="0"/>
            <a:ext cx="59436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85" y="-159"/>
            <a:ext cx="59436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de-DE" dirty="0"/>
          </a:p>
        </p:txBody>
      </p:sp>
      <p:cxnSp>
        <p:nvCxnSpPr>
          <p:cNvPr id="59" name="Gerader Verbinder 58"/>
          <p:cNvCxnSpPr/>
          <p:nvPr/>
        </p:nvCxnSpPr>
        <p:spPr>
          <a:xfrm>
            <a:off x="6437513" y="2895600"/>
            <a:ext cx="297319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26518" y="576072"/>
            <a:ext cx="29718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26518" y="2999232"/>
            <a:ext cx="29718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pieren 95"/>
          <p:cNvGrpSpPr/>
          <p:nvPr/>
        </p:nvGrpSpPr>
        <p:grpSpPr bwMode="hidden">
          <a:xfrm>
            <a:off x="-1" y="0"/>
            <a:ext cx="9906002" cy="6858000"/>
            <a:chOff x="-1" y="0"/>
            <a:chExt cx="12192002" cy="6858000"/>
          </a:xfrm>
        </p:grpSpPr>
        <p:cxnSp>
          <p:nvCxnSpPr>
            <p:cNvPr id="97" name="Gerader Verbinde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r Verbinde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r Verbinde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r Verbinde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pieren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Gerader Verbinde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Gerader Verbinde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Gerader Verbinde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Gerader Verbinde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Gerader Verbinde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pieren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Gerader Verbinde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Gerader Verbinde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Gerader Verbinde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Gerader Verbinde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Gerader Verbinde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Gerader Verbinde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Gerader Verbinde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Gerader Verbinde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Gerader Verbinde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Gerader Verbinde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pieren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Gerader Verbinde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Gerader Verbinde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Gerader Verbinde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Gerader Verbinde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Gerader Verbinde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pieren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Gerader Verbinde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Gerader Verbinde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Gerader Verbinde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Gerader Verbinde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Gerader Verbinde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Gerader Verbinde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Gerader Verbinde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Gerader Verbinde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Gerader Verbinde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Gerader Verbinde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52513" y="503856"/>
            <a:ext cx="7800975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52513" y="1981201"/>
            <a:ext cx="7800975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551409" y="6289679"/>
            <a:ext cx="78483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51B2453-8663-4C69-AF73-9FD7B1DEC5D0}" type="datetime1">
              <a:rPr lang="de-DE" smtClean="0"/>
              <a:pPr/>
              <a:t>03.11.2014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95300" y="6289679"/>
            <a:ext cx="4979025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de-DE" dirty="0" smtClean="0"/>
              <a:t>Matthias Schuster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65567" y="6289679"/>
            <a:ext cx="74659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  <p:cxnSp>
        <p:nvCxnSpPr>
          <p:cNvPr id="148" name="Gerader Verbinder 147"/>
          <p:cNvCxnSpPr/>
          <p:nvPr/>
        </p:nvCxnSpPr>
        <p:spPr>
          <a:xfrm>
            <a:off x="495300" y="6172200"/>
            <a:ext cx="8915400" cy="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bg2">
            <a:lumMod val="25000"/>
          </a:schemeClr>
        </a:buClr>
        <a:buSzPct val="100000"/>
        <a:buFont typeface="Arial" pitchFamily="34" charset="0"/>
        <a:buChar char="▪"/>
        <a:defRPr sz="20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bg2">
            <a:lumMod val="25000"/>
          </a:schemeClr>
        </a:buClr>
        <a:buSzPct val="100000"/>
        <a:buFont typeface="Arial" pitchFamily="34" charset="0"/>
        <a:buChar char="▪"/>
        <a:defRPr sz="18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bg2">
            <a:lumMod val="25000"/>
          </a:schemeClr>
        </a:buClr>
        <a:buSzPct val="100000"/>
        <a:buFont typeface="Arial" pitchFamily="34" charset="0"/>
        <a:buChar char="▪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bg2">
            <a:lumMod val="25000"/>
          </a:schemeClr>
        </a:buClr>
        <a:buSzPct val="100000"/>
        <a:buFont typeface="Arial" pitchFamily="34" charset="0"/>
        <a:buChar char="▪"/>
        <a:defRPr sz="1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bg2">
            <a:lumMod val="25000"/>
          </a:schemeClr>
        </a:buClr>
        <a:buSzPct val="100000"/>
        <a:buFont typeface="Arial" pitchFamily="34" charset="0"/>
        <a:buChar char="▪"/>
        <a:defRPr sz="14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oundmap.de/process.php?gameobjectid=1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visjs.org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jsfiddle.net/zu6r0tq4/embedded/result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Brettspiele mit Audio-Effekten anreichern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319" y="3252660"/>
            <a:ext cx="4752751" cy="237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22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 smtClean="0"/>
              <a:t>Umsetzung</a:t>
            </a:r>
            <a:endParaRPr lang="de-DE" sz="48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Vorgehensweise, Aufbau des Systems, Datenbankdesign, Layout</a:t>
            </a:r>
          </a:p>
        </p:txBody>
      </p:sp>
    </p:spTree>
    <p:extLst>
      <p:ext uri="{BB962C8B-B14F-4D97-AF65-F5344CB8AC3E}">
        <p14:creationId xmlns:p14="http://schemas.microsoft.com/office/powerpoint/2010/main" val="215982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Vorgehensweise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Entwicklung eines Prototyps</a:t>
            </a:r>
          </a:p>
          <a:p>
            <a:pPr lvl="1"/>
            <a:r>
              <a:rPr lang="de-DE" dirty="0" smtClean="0"/>
              <a:t>Inkrementelle Erweiterung der Funktionalität</a:t>
            </a:r>
          </a:p>
          <a:p>
            <a:r>
              <a:rPr lang="de-DE" dirty="0" smtClean="0"/>
              <a:t>Subversion zur Versionsverwaltung</a:t>
            </a:r>
          </a:p>
          <a:p>
            <a:pPr lvl="1"/>
            <a:r>
              <a:rPr lang="de-DE" dirty="0" smtClean="0"/>
              <a:t>TortoiseSVN als Client</a:t>
            </a:r>
          </a:p>
          <a:p>
            <a:r>
              <a:rPr lang="de-DE" dirty="0" smtClean="0"/>
              <a:t>PhpStorm als IDE</a:t>
            </a:r>
          </a:p>
          <a:p>
            <a:r>
              <a:rPr lang="de-DE" dirty="0" smtClean="0"/>
              <a:t>Dropbox</a:t>
            </a:r>
          </a:p>
          <a:p>
            <a:pPr lvl="1"/>
            <a:r>
              <a:rPr lang="de-DE" dirty="0" smtClean="0"/>
              <a:t>Dateiablage für Dokumente</a:t>
            </a: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502" y="1781040"/>
            <a:ext cx="3505316" cy="3505316"/>
          </a:xfr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74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Verwendete Technologien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smtClean="0"/>
              <a:t>Sprachen</a:t>
            </a:r>
          </a:p>
          <a:p>
            <a:pPr lvl="1"/>
            <a:r>
              <a:rPr lang="de-DE" dirty="0" smtClean="0"/>
              <a:t>HTML, JavaScript, PHP</a:t>
            </a:r>
          </a:p>
          <a:p>
            <a:r>
              <a:rPr lang="de-DE" dirty="0" smtClean="0"/>
              <a:t>Konzepte</a:t>
            </a:r>
          </a:p>
          <a:p>
            <a:pPr lvl="1"/>
            <a:r>
              <a:rPr lang="de-DE" dirty="0" err="1"/>
              <a:t>Asynchronous</a:t>
            </a:r>
            <a:r>
              <a:rPr lang="de-DE" dirty="0"/>
              <a:t> JavaScript and </a:t>
            </a:r>
            <a:r>
              <a:rPr lang="de-DE" dirty="0" smtClean="0"/>
              <a:t>XML</a:t>
            </a:r>
          </a:p>
          <a:p>
            <a:r>
              <a:rPr lang="de-DE" dirty="0" smtClean="0"/>
              <a:t>Bibliotheken</a:t>
            </a:r>
            <a:endParaRPr lang="de-DE" dirty="0"/>
          </a:p>
          <a:p>
            <a:pPr lvl="1"/>
            <a:r>
              <a:rPr lang="de-DE" dirty="0" smtClean="0"/>
              <a:t>Bootstrap</a:t>
            </a:r>
            <a:endParaRPr lang="de-DE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lvl="2"/>
            <a:r>
              <a:rPr lang="de-DE" dirty="0" smtClean="0"/>
              <a:t>Layout-Raster</a:t>
            </a:r>
          </a:p>
          <a:p>
            <a:pPr lvl="2"/>
            <a:r>
              <a:rPr lang="de-DE" dirty="0" smtClean="0"/>
              <a:t>Designklassen</a:t>
            </a:r>
          </a:p>
          <a:p>
            <a:pPr lvl="1"/>
            <a:r>
              <a:rPr lang="de-DE" dirty="0" err="1" smtClean="0"/>
              <a:t>jQuery</a:t>
            </a:r>
            <a:r>
              <a:rPr lang="de-DE" dirty="0" smtClean="0"/>
              <a:t>/</a:t>
            </a:r>
            <a:r>
              <a:rPr lang="de-DE" dirty="0" err="1" smtClean="0"/>
              <a:t>jQueryUI</a:t>
            </a:r>
            <a:endParaRPr lang="de-DE" dirty="0" smtClean="0"/>
          </a:p>
          <a:p>
            <a:pPr lvl="2"/>
            <a:r>
              <a:rPr lang="de-DE" dirty="0" err="1" smtClean="0"/>
              <a:t>Polling</a:t>
            </a:r>
            <a:r>
              <a:rPr lang="de-DE" dirty="0" smtClean="0"/>
              <a:t>, Drag &amp; Drop-Funktionalität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572" y="2305382"/>
            <a:ext cx="965405" cy="969445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0437" y="4183802"/>
            <a:ext cx="2806996" cy="714907"/>
          </a:xfrm>
          <a:prstGeom prst="rect">
            <a:avLst/>
          </a:prstGeom>
        </p:spPr>
      </p:pic>
      <p:sp>
        <p:nvSpPr>
          <p:cNvPr id="8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631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Anforderungen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smtClean="0"/>
              <a:t>Clean Code</a:t>
            </a:r>
          </a:p>
          <a:p>
            <a:r>
              <a:rPr lang="de-DE" dirty="0" smtClean="0"/>
              <a:t>Entwurfsmuster</a:t>
            </a:r>
          </a:p>
          <a:p>
            <a:pPr lvl="1"/>
            <a:r>
              <a:rPr lang="de-DE" dirty="0" smtClean="0"/>
              <a:t>Model View Controller</a:t>
            </a:r>
          </a:p>
          <a:p>
            <a:r>
              <a:rPr lang="de-DE" dirty="0" smtClean="0"/>
              <a:t>Vereinheitlichte Schnittstellen</a:t>
            </a:r>
          </a:p>
          <a:p>
            <a:pPr lvl="1"/>
            <a:r>
              <a:rPr lang="de-DE" dirty="0" smtClean="0"/>
              <a:t>Datenaustauschformat JavaScript Object </a:t>
            </a:r>
            <a:r>
              <a:rPr lang="de-DE" dirty="0" smtClean="0"/>
              <a:t>Notation (JSON)</a:t>
            </a:r>
            <a:endParaRPr lang="de-DE" dirty="0" smtClean="0"/>
          </a:p>
          <a:p>
            <a:pPr lvl="1"/>
            <a:r>
              <a:rPr lang="de-DE" dirty="0" smtClean="0"/>
              <a:t>Fördern Austauschbarkeit und Erweiterbarkeit</a:t>
            </a:r>
          </a:p>
        </p:txBody>
      </p:sp>
      <p:pic>
        <p:nvPicPr>
          <p:cNvPr id="1026" name="Picture 2" descr="http://upload.wikimedia.org/wikipedia/commons/7/73/JSON_logo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0705" y="2830070"/>
            <a:ext cx="1210301" cy="1210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10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des Systems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52514" y="1981200"/>
            <a:ext cx="2977226" cy="3994298"/>
          </a:xfrm>
        </p:spPr>
        <p:txBody>
          <a:bodyPr>
            <a:normAutofit/>
          </a:bodyPr>
          <a:lstStyle/>
          <a:p>
            <a:r>
              <a:rPr lang="de-DE" dirty="0" smtClean="0"/>
              <a:t>Frontend</a:t>
            </a:r>
          </a:p>
          <a:p>
            <a:pPr lvl="1"/>
            <a:r>
              <a:rPr lang="de-DE" dirty="0" smtClean="0"/>
              <a:t>Einstieg für den Spieler</a:t>
            </a:r>
          </a:p>
          <a:p>
            <a:r>
              <a:rPr lang="de-DE" dirty="0" smtClean="0"/>
              <a:t>Zielgruppe</a:t>
            </a:r>
          </a:p>
          <a:p>
            <a:pPr lvl="1"/>
            <a:r>
              <a:rPr lang="de-DE" dirty="0" smtClean="0"/>
              <a:t>Spieler</a:t>
            </a:r>
          </a:p>
          <a:p>
            <a:r>
              <a:rPr lang="de-DE" dirty="0" smtClean="0"/>
              <a:t>Auswahlmöglichkeiten</a:t>
            </a:r>
          </a:p>
          <a:p>
            <a:pPr lvl="1"/>
            <a:r>
              <a:rPr lang="de-DE" dirty="0" smtClean="0"/>
              <a:t>Spiel beginnen</a:t>
            </a:r>
          </a:p>
          <a:p>
            <a:pPr lvl="1"/>
            <a:r>
              <a:rPr lang="de-DE" dirty="0" smtClean="0"/>
              <a:t>Spiel fortsetzen</a:t>
            </a:r>
          </a:p>
          <a:p>
            <a:pPr lvl="1"/>
            <a:r>
              <a:rPr lang="de-DE" dirty="0" smtClean="0"/>
              <a:t>Handy mit Spiel verbinden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186" y="2041456"/>
            <a:ext cx="4561368" cy="3216059"/>
          </a:xfrm>
          <a:prstGeom prst="rect">
            <a:avLst/>
          </a:prstGeom>
        </p:spPr>
      </p:pic>
      <p:sp>
        <p:nvSpPr>
          <p:cNvPr id="7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466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des Systems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52514" y="1981200"/>
            <a:ext cx="2977226" cy="3810001"/>
          </a:xfrm>
        </p:spPr>
        <p:txBody>
          <a:bodyPr>
            <a:normAutofit/>
          </a:bodyPr>
          <a:lstStyle/>
          <a:p>
            <a:r>
              <a:rPr lang="de-DE" dirty="0" smtClean="0"/>
              <a:t>Frontend</a:t>
            </a:r>
          </a:p>
          <a:p>
            <a:pPr lvl="1"/>
            <a:r>
              <a:rPr lang="de-DE" dirty="0" smtClean="0"/>
              <a:t>Soundwiedergabe</a:t>
            </a:r>
          </a:p>
          <a:p>
            <a:r>
              <a:rPr lang="de-DE" dirty="0" smtClean="0"/>
              <a:t>Möglichkeiten zur Interaktion</a:t>
            </a:r>
          </a:p>
          <a:p>
            <a:pPr lvl="1"/>
            <a:r>
              <a:rPr lang="de-DE" dirty="0" smtClean="0"/>
              <a:t>Sound abspielen/pausieren</a:t>
            </a:r>
          </a:p>
          <a:p>
            <a:pPr lvl="1"/>
            <a:r>
              <a:rPr lang="de-DE" dirty="0" smtClean="0"/>
              <a:t>Spieler wechseln</a:t>
            </a:r>
          </a:p>
          <a:p>
            <a:r>
              <a:rPr lang="de-DE" dirty="0" smtClean="0"/>
              <a:t>Anzeige von Spielinformationen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185" y="2392318"/>
            <a:ext cx="4555007" cy="2668773"/>
          </a:xfrm>
          <a:prstGeom prst="rect">
            <a:avLst/>
          </a:prstGeo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78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des Systems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52513" y="1981201"/>
            <a:ext cx="3359999" cy="3809999"/>
          </a:xfrm>
        </p:spPr>
        <p:txBody>
          <a:bodyPr>
            <a:normAutofit lnSpcReduction="10000"/>
          </a:bodyPr>
          <a:lstStyle/>
          <a:p>
            <a:r>
              <a:rPr lang="de-DE" dirty="0" smtClean="0"/>
              <a:t>Backend</a:t>
            </a:r>
          </a:p>
          <a:p>
            <a:pPr lvl="1"/>
            <a:r>
              <a:rPr lang="de-DE" dirty="0" smtClean="0"/>
              <a:t>Portal zur Verwaltung des Systems</a:t>
            </a:r>
            <a:endParaRPr lang="de-DE" dirty="0" smtClean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de-DE" dirty="0" smtClean="0"/>
              <a:t>Zielgruppe</a:t>
            </a:r>
          </a:p>
          <a:p>
            <a:pPr lvl="1"/>
            <a:r>
              <a:rPr lang="de-DE" dirty="0" smtClean="0"/>
              <a:t>Spieleentwickler</a:t>
            </a:r>
          </a:p>
          <a:p>
            <a:r>
              <a:rPr lang="de-DE" dirty="0" smtClean="0"/>
              <a:t>Verwaltung von</a:t>
            </a:r>
          </a:p>
          <a:p>
            <a:pPr lvl="1"/>
            <a:r>
              <a:rPr lang="de-DE" dirty="0" smtClean="0"/>
              <a:t>Spielinstanzen, Sounds, Kategorien, Tags, Stories…</a:t>
            </a:r>
          </a:p>
          <a:p>
            <a:r>
              <a:rPr lang="de-DE" dirty="0" smtClean="0"/>
              <a:t>Eigene Benutzerverwaltung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3452" y="1758388"/>
            <a:ext cx="4200546" cy="4100155"/>
          </a:xfrm>
          <a:prstGeom prst="rect">
            <a:avLst/>
          </a:prstGeo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5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 des Spieleentwicklers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Beschreiben von NFC-Chips mit einer eindeutigen URL</a:t>
            </a:r>
          </a:p>
          <a:p>
            <a:pPr lvl="1"/>
            <a:r>
              <a:rPr lang="de-DE" dirty="0" smtClean="0"/>
              <a:t>z.B.: </a:t>
            </a:r>
            <a:r>
              <a:rPr lang="de-DE" dirty="0" smtClean="0">
                <a:hlinkClick r:id="rId2"/>
              </a:rPr>
              <a:t>www.soundmap.de/process.php?gameobjectid=1</a:t>
            </a:r>
            <a:endParaRPr lang="de-DE" dirty="0" smtClean="0"/>
          </a:p>
          <a:p>
            <a:r>
              <a:rPr lang="de-DE" dirty="0" smtClean="0"/>
              <a:t>Anlegen des Spielobjekts im Backend</a:t>
            </a:r>
          </a:p>
          <a:p>
            <a:r>
              <a:rPr lang="de-DE" dirty="0" smtClean="0"/>
              <a:t>Hochladen von Sounddateien, optionale Vergabe von Such-Tags</a:t>
            </a:r>
          </a:p>
          <a:p>
            <a:r>
              <a:rPr lang="de-DE" dirty="0" smtClean="0"/>
              <a:t>Erstellen der Spielstory</a:t>
            </a:r>
          </a:p>
          <a:p>
            <a:pPr lvl="1"/>
            <a:r>
              <a:rPr lang="de-DE" dirty="0" smtClean="0"/>
              <a:t>Verknüpfung der mit NFC-Chips versehenen Spielobjekte mit den angelegten Sounddateien</a:t>
            </a:r>
          </a:p>
          <a:p>
            <a:pPr lvl="1"/>
            <a:r>
              <a:rPr lang="de-DE" dirty="0" smtClean="0"/>
              <a:t>System erlaubt dabei beliebige Szenarien unter Berücksichtigung des aktuellen Spielers, der anderen oder allen Spielern</a:t>
            </a:r>
          </a:p>
          <a:p>
            <a:pPr lvl="1"/>
            <a:endParaRPr lang="de-DE" dirty="0"/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11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 des Spieleentwicklers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52513" y="1981200"/>
            <a:ext cx="2892166" cy="3810001"/>
          </a:xfrm>
        </p:spPr>
        <p:txBody>
          <a:bodyPr/>
          <a:lstStyle/>
          <a:p>
            <a:r>
              <a:rPr lang="de-DE" dirty="0" smtClean="0"/>
              <a:t>Beispielszenario</a:t>
            </a:r>
          </a:p>
          <a:p>
            <a:pPr lvl="1"/>
            <a:r>
              <a:rPr lang="de-DE" dirty="0" smtClean="0"/>
              <a:t>Spieler 1 spricht mit Person und erhält einen Schlüssel</a:t>
            </a:r>
          </a:p>
          <a:p>
            <a:pPr lvl="1"/>
            <a:r>
              <a:rPr lang="de-DE" dirty="0" smtClean="0"/>
              <a:t>Spieler 2 soll von Person keinen Schlüssel mehr bekommen</a:t>
            </a:r>
          </a:p>
          <a:p>
            <a:pPr lvl="1"/>
            <a:r>
              <a:rPr lang="de-DE" dirty="0" smtClean="0"/>
              <a:t>Spieler 1 soll Raum betreten dürfen, Spieler 2 und alle weiteren aber nicht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4213200" y="2147763"/>
            <a:ext cx="4484250" cy="324293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213200" y="3168494"/>
            <a:ext cx="499730" cy="1169581"/>
          </a:xfrm>
          <a:prstGeom prst="rect">
            <a:avLst/>
          </a:prstGeom>
          <a:solidFill>
            <a:schemeClr val="bg2">
              <a:lumMod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/>
          <p:cNvSpPr/>
          <p:nvPr/>
        </p:nvSpPr>
        <p:spPr>
          <a:xfrm>
            <a:off x="5452266" y="2360420"/>
            <a:ext cx="882502" cy="882502"/>
          </a:xfrm>
          <a:prstGeom prst="ellipse">
            <a:avLst/>
          </a:prstGeom>
          <a:solidFill>
            <a:schemeClr val="bg2">
              <a:lumMod val="5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6198647" y="3822208"/>
            <a:ext cx="2498804" cy="1573618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/>
        </p:nvSpPr>
        <p:spPr>
          <a:xfrm>
            <a:off x="6974991" y="3396905"/>
            <a:ext cx="946298" cy="42530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/>
          <p:cNvSpPr txBox="1"/>
          <p:nvPr/>
        </p:nvSpPr>
        <p:spPr>
          <a:xfrm>
            <a:off x="4290282" y="4424351"/>
            <a:ext cx="1802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Spielbeginn</a:t>
            </a:r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6471219" y="2617005"/>
            <a:ext cx="1075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Person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8063055" y="3298885"/>
            <a:ext cx="730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Tür</a:t>
            </a:r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6851386" y="4448308"/>
            <a:ext cx="901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Raum</a:t>
            </a:r>
            <a:endParaRPr lang="de-DE" dirty="0"/>
          </a:p>
        </p:txBody>
      </p:sp>
      <p:sp>
        <p:nvSpPr>
          <p:cNvPr id="15" name="Textfeld 14"/>
          <p:cNvSpPr txBox="1"/>
          <p:nvPr/>
        </p:nvSpPr>
        <p:spPr>
          <a:xfrm>
            <a:off x="4290282" y="3539047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1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5737064" y="2617005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2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7291687" y="340912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3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780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 des Spieleentwicklers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996227" y="1743740"/>
            <a:ext cx="1942324" cy="4338083"/>
          </a:xfr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{ </a:t>
            </a:r>
            <a:br>
              <a:rPr lang="de-DE" sz="900" dirty="0"/>
            </a:br>
            <a:r>
              <a:rPr lang="de-DE" sz="900" dirty="0"/>
              <a:t>   "0":[ </a:t>
            </a:r>
            <a:br>
              <a:rPr lang="de-DE" sz="900" dirty="0"/>
            </a:br>
            <a:r>
              <a:rPr lang="de-DE" sz="900" dirty="0"/>
              <a:t>      { </a:t>
            </a:r>
            <a:br>
              <a:rPr lang="de-DE" sz="900" dirty="0"/>
            </a:br>
            <a:r>
              <a:rPr lang="de-DE" sz="900" dirty="0"/>
              <a:t>         "gameObject":"1",</a:t>
            </a:r>
            <a:br>
              <a:rPr lang="de-DE" sz="900" dirty="0"/>
            </a:br>
            <a:r>
              <a:rPr lang="de-DE" sz="900" dirty="0"/>
              <a:t>         "sound":"105",</a:t>
            </a:r>
            <a:br>
              <a:rPr lang="de-DE" sz="900" dirty="0"/>
            </a:br>
            <a:r>
              <a:rPr lang="de-DE" sz="900" dirty="0"/>
              <a:t>         "</a:t>
            </a:r>
            <a:r>
              <a:rPr lang="de-DE" sz="900" dirty="0" err="1"/>
              <a:t>player</a:t>
            </a:r>
            <a:r>
              <a:rPr lang="de-DE" sz="900" dirty="0"/>
              <a:t>":"all"</a:t>
            </a:r>
            <a:br>
              <a:rPr lang="de-DE" sz="900" dirty="0"/>
            </a:br>
            <a:r>
              <a:rPr lang="de-DE" sz="900" dirty="0"/>
              <a:t>      },</a:t>
            </a:r>
            <a:br>
              <a:rPr lang="de-DE" sz="900" dirty="0"/>
            </a:br>
            <a:r>
              <a:rPr lang="de-DE" sz="900" dirty="0"/>
              <a:t>      { </a:t>
            </a:r>
            <a:br>
              <a:rPr lang="de-DE" sz="900" dirty="0"/>
            </a:br>
            <a:r>
              <a:rPr lang="de-DE" sz="900" dirty="0"/>
              <a:t>         "gameObject":"1",</a:t>
            </a:r>
            <a:br>
              <a:rPr lang="de-DE" sz="900" dirty="0"/>
            </a:br>
            <a:r>
              <a:rPr lang="de-DE" sz="900" dirty="0"/>
              <a:t>         "sound":"102",</a:t>
            </a:r>
            <a:br>
              <a:rPr lang="de-DE" sz="900" dirty="0"/>
            </a:br>
            <a:r>
              <a:rPr lang="de-DE" sz="900" dirty="0"/>
              <a:t>         "</a:t>
            </a:r>
            <a:r>
              <a:rPr lang="de-DE" sz="900" dirty="0" err="1"/>
              <a:t>player</a:t>
            </a:r>
            <a:r>
              <a:rPr lang="de-DE" sz="900" dirty="0"/>
              <a:t>":"all"</a:t>
            </a:r>
            <a:br>
              <a:rPr lang="de-DE" sz="900" dirty="0"/>
            </a:br>
            <a:r>
              <a:rPr lang="de-DE" sz="900" dirty="0"/>
              <a:t>      </a:t>
            </a:r>
            <a:r>
              <a:rPr lang="de-DE" sz="900" dirty="0" smtClean="0"/>
              <a:t>},</a:t>
            </a:r>
            <a:r>
              <a:rPr lang="de-DE" sz="900" dirty="0"/>
              <a:t> …   ],</a:t>
            </a:r>
            <a:br>
              <a:rPr lang="de-DE" sz="900" dirty="0"/>
            </a:br>
            <a:r>
              <a:rPr lang="de-DE" sz="900" dirty="0"/>
              <a:t>   "2":[ </a:t>
            </a:r>
            <a:br>
              <a:rPr lang="de-DE" sz="900" dirty="0"/>
            </a:br>
            <a:r>
              <a:rPr lang="de-DE" sz="900" dirty="0"/>
              <a:t>      { </a:t>
            </a:r>
            <a:br>
              <a:rPr lang="de-DE" sz="900" dirty="0"/>
            </a:br>
            <a:r>
              <a:rPr lang="de-DE" sz="900" dirty="0"/>
              <a:t>         "gameObject":"2",</a:t>
            </a:r>
            <a:br>
              <a:rPr lang="de-DE" sz="900" dirty="0"/>
            </a:br>
            <a:r>
              <a:rPr lang="de-DE" sz="900" dirty="0"/>
              <a:t>         "sound":"101",</a:t>
            </a:r>
            <a:br>
              <a:rPr lang="de-DE" sz="900" dirty="0"/>
            </a:br>
            <a:r>
              <a:rPr lang="de-DE" sz="900" dirty="0"/>
              <a:t>         "</a:t>
            </a:r>
            <a:r>
              <a:rPr lang="de-DE" sz="900" dirty="0" err="1"/>
              <a:t>player</a:t>
            </a:r>
            <a:r>
              <a:rPr lang="de-DE" sz="900" dirty="0" smtClean="0"/>
              <a:t>":„</a:t>
            </a:r>
            <a:r>
              <a:rPr lang="de-DE" sz="900" dirty="0" err="1" smtClean="0"/>
              <a:t>other</a:t>
            </a:r>
            <a:r>
              <a:rPr lang="de-DE" sz="900" dirty="0" smtClean="0"/>
              <a:t>"</a:t>
            </a:r>
            <a:r>
              <a:rPr lang="de-DE" sz="900" dirty="0"/>
              <a:t/>
            </a:r>
            <a:br>
              <a:rPr lang="de-DE" sz="900" dirty="0"/>
            </a:br>
            <a:r>
              <a:rPr lang="de-DE" sz="900" dirty="0"/>
              <a:t>      },</a:t>
            </a:r>
            <a:br>
              <a:rPr lang="de-DE" sz="900" dirty="0"/>
            </a:br>
            <a:r>
              <a:rPr lang="de-DE" sz="900" dirty="0"/>
              <a:t>      { </a:t>
            </a:r>
            <a:br>
              <a:rPr lang="de-DE" sz="900" dirty="0"/>
            </a:br>
            <a:r>
              <a:rPr lang="de-DE" sz="900" dirty="0"/>
              <a:t>         "gameObject":"3",</a:t>
            </a:r>
            <a:br>
              <a:rPr lang="de-DE" sz="900" dirty="0"/>
            </a:br>
            <a:r>
              <a:rPr lang="de-DE" sz="900" dirty="0"/>
              <a:t>         "sound":"128",</a:t>
            </a:r>
            <a:br>
              <a:rPr lang="de-DE" sz="900" dirty="0"/>
            </a:br>
            <a:r>
              <a:rPr lang="de-DE" sz="900" dirty="0"/>
              <a:t>         "</a:t>
            </a:r>
            <a:r>
              <a:rPr lang="de-DE" sz="900" dirty="0" err="1"/>
              <a:t>player</a:t>
            </a:r>
            <a:r>
              <a:rPr lang="de-DE" sz="900" dirty="0"/>
              <a:t>":"</a:t>
            </a:r>
            <a:r>
              <a:rPr lang="de-DE" sz="900" dirty="0" err="1"/>
              <a:t>current</a:t>
            </a:r>
            <a:r>
              <a:rPr lang="de-DE" sz="900" dirty="0"/>
              <a:t>"</a:t>
            </a:r>
            <a:br>
              <a:rPr lang="de-DE" sz="900" dirty="0"/>
            </a:br>
            <a:r>
              <a:rPr lang="de-DE" sz="900" dirty="0"/>
              <a:t>      </a:t>
            </a:r>
            <a:r>
              <a:rPr lang="de-DE" sz="900" dirty="0" smtClean="0"/>
              <a:t>}</a:t>
            </a:r>
            <a:r>
              <a:rPr lang="de-DE" sz="900" dirty="0"/>
              <a:t/>
            </a:r>
            <a:br>
              <a:rPr lang="de-DE" sz="900" dirty="0"/>
            </a:br>
            <a:r>
              <a:rPr lang="de-DE" sz="900" dirty="0"/>
              <a:t>   </a:t>
            </a:r>
            <a:r>
              <a:rPr lang="de-DE" sz="900" dirty="0" smtClean="0"/>
              <a:t>], …</a:t>
            </a:r>
            <a:r>
              <a:rPr lang="de-DE" sz="900" dirty="0"/>
              <a:t/>
            </a:r>
            <a:br>
              <a:rPr lang="de-DE" sz="900" dirty="0"/>
            </a:br>
            <a:r>
              <a:rPr lang="de-DE" sz="900" dirty="0"/>
              <a:t>   </a:t>
            </a:r>
            <a:r>
              <a:rPr lang="de-DE" sz="900" dirty="0" smtClean="0"/>
              <a:t>}</a:t>
            </a:r>
            <a:endParaRPr lang="de-DE" sz="900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1052513" y="1981200"/>
            <a:ext cx="5295124" cy="3810001"/>
          </a:xfrm>
        </p:spPr>
        <p:txBody>
          <a:bodyPr>
            <a:noAutofit/>
          </a:bodyPr>
          <a:lstStyle/>
          <a:p>
            <a:r>
              <a:rPr lang="de-DE" dirty="0" smtClean="0"/>
              <a:t>Spielstory wird im JSON-Format in der Datenbank abgelegt</a:t>
            </a:r>
          </a:p>
          <a:p>
            <a:r>
              <a:rPr lang="de-DE" dirty="0" smtClean="0"/>
              <a:t>Was soll passieren, wenn ein Spieler X ein Spielobjekt Y scannt</a:t>
            </a:r>
          </a:p>
          <a:p>
            <a:r>
              <a:rPr lang="de-DE" dirty="0" smtClean="0"/>
              <a:t>Aufbau</a:t>
            </a:r>
          </a:p>
          <a:p>
            <a:pPr lvl="1"/>
            <a:r>
              <a:rPr lang="de-DE" dirty="0" smtClean="0"/>
              <a:t>Grundinitialisierung für alle vorhanden Spielobjekte mit einem Sound (Key 0)</a:t>
            </a:r>
          </a:p>
          <a:p>
            <a:pPr lvl="1"/>
            <a:r>
              <a:rPr lang="de-DE" dirty="0" smtClean="0"/>
              <a:t>Zuweisung von </a:t>
            </a:r>
            <a:r>
              <a:rPr lang="de-DE" dirty="0" smtClean="0"/>
              <a:t>Spielsituationen </a:t>
            </a:r>
            <a:r>
              <a:rPr lang="de-DE" dirty="0" smtClean="0"/>
              <a:t>(Key 1 bis n)</a:t>
            </a:r>
          </a:p>
          <a:p>
            <a:pPr lvl="1"/>
            <a:r>
              <a:rPr lang="de-DE" dirty="0" smtClean="0"/>
              <a:t>Value-Array: Enthält Spielobjekt, Sound und die betroffenen Spieler zur Repräsentation der neuen Spielsituation</a:t>
            </a:r>
          </a:p>
          <a:p>
            <a:pPr lvl="1"/>
            <a:endParaRPr lang="de-DE" dirty="0" smtClean="0"/>
          </a:p>
          <a:p>
            <a:pPr lvl="2"/>
            <a:endParaRPr lang="de-DE" dirty="0"/>
          </a:p>
        </p:txBody>
      </p:sp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529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Spielemesse Essen</a:t>
            </a:r>
            <a:endParaRPr lang="de-DE" dirty="0"/>
          </a:p>
        </p:txBody>
      </p:sp>
      <p:pic>
        <p:nvPicPr>
          <p:cNvPr id="5" name="Spieleshow-Essen - für ppt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71625" y="1981200"/>
            <a:ext cx="6762750" cy="3810000"/>
          </a:xfrm>
        </p:spPr>
      </p:pic>
    </p:spTree>
    <p:extLst>
      <p:ext uri="{BB962C8B-B14F-4D97-AF65-F5344CB8AC3E}">
        <p14:creationId xmlns:p14="http://schemas.microsoft.com/office/powerpoint/2010/main" val="405673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 aus Sicht des Spielers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Aufruf des Frontends</a:t>
            </a:r>
          </a:p>
          <a:p>
            <a:pPr lvl="1"/>
            <a:r>
              <a:rPr lang="de-DE" dirty="0" smtClean="0"/>
              <a:t>Anlegen oder Fortsetzen eines neuen Spiels</a:t>
            </a:r>
          </a:p>
          <a:p>
            <a:pPr lvl="1"/>
            <a:r>
              <a:rPr lang="de-DE" dirty="0" smtClean="0"/>
              <a:t>Weiterleitung zum Audio-Player</a:t>
            </a:r>
          </a:p>
          <a:p>
            <a:r>
              <a:rPr lang="de-DE" dirty="0" smtClean="0"/>
              <a:t>Verknüpfen des Smartphones mit dem angelegten Spiel</a:t>
            </a:r>
          </a:p>
          <a:p>
            <a:pPr lvl="1"/>
            <a:r>
              <a:rPr lang="de-DE" dirty="0" smtClean="0"/>
              <a:t>System erlaubt parallele Ausführung mehrerer Spielinstanzen</a:t>
            </a:r>
          </a:p>
          <a:p>
            <a:r>
              <a:rPr lang="de-DE" dirty="0" smtClean="0"/>
              <a:t>Scannen der Spielobjekte mit dem Smartphone</a:t>
            </a:r>
          </a:p>
          <a:p>
            <a:pPr marL="274320" lvl="1" indent="0">
              <a:buNone/>
            </a:pP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smtClean="0">
                <a:sym typeface="Wingdings" panose="05000000000000000000" pitchFamily="2" charset="2"/>
              </a:rPr>
              <a:t> Tonwiedergabe</a:t>
            </a:r>
            <a:endParaRPr lang="de-DE" dirty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806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Technischer Ablauf</a:t>
            </a:r>
            <a:endParaRPr lang="de-DE" dirty="0"/>
          </a:p>
        </p:txBody>
      </p:sp>
      <p:sp>
        <p:nvSpPr>
          <p:cNvPr id="7" name="Ellipse 6"/>
          <p:cNvSpPr/>
          <p:nvPr/>
        </p:nvSpPr>
        <p:spPr>
          <a:xfrm>
            <a:off x="4216910" y="2256136"/>
            <a:ext cx="1337511" cy="133751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4622505" y="2757020"/>
            <a:ext cx="5901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>
                <a:solidFill>
                  <a:schemeClr val="bg1"/>
                </a:solidFill>
              </a:rPr>
              <a:t>API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978194" y="2978057"/>
            <a:ext cx="23497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Aufruf des Frontends, Auswahl des Spiels (</a:t>
            </a:r>
            <a:r>
              <a:rPr lang="de-DE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gameid</a:t>
            </a:r>
            <a:r>
              <a:rPr lang="de-DE" sz="1400" dirty="0" smtClean="0"/>
              <a:t>), Weiterleitung zum </a:t>
            </a:r>
            <a:r>
              <a:rPr lang="de-DE" sz="1400" b="1" dirty="0" smtClean="0"/>
              <a:t>Audio-Player</a:t>
            </a:r>
            <a:endParaRPr lang="de-DE" sz="14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6776483" y="3023210"/>
            <a:ext cx="234979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Verlinkung mit Spielinstanz (</a:t>
            </a:r>
            <a:r>
              <a:rPr lang="de-DE" sz="14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gamei</a:t>
            </a:r>
            <a:r>
              <a:rPr lang="de-DE" sz="1400" dirty="0" err="1" smtClean="0"/>
              <a:t>d</a:t>
            </a:r>
            <a:r>
              <a:rPr lang="de-DE" sz="1400" dirty="0" smtClean="0"/>
              <a:t>), Scannen des Chips, Aufruf der </a:t>
            </a:r>
            <a:r>
              <a:rPr lang="de-DE" sz="1400" b="1" dirty="0" smtClean="0"/>
              <a:t>Prozess-Datei</a:t>
            </a:r>
            <a:r>
              <a:rPr lang="de-DE" sz="1400" dirty="0" smtClean="0"/>
              <a:t> mit Parameterübergabe (</a:t>
            </a:r>
            <a:r>
              <a:rPr lang="de-DE" sz="14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gameobjectid</a:t>
            </a:r>
            <a:r>
              <a:rPr lang="de-DE" sz="1400" dirty="0" smtClean="0"/>
              <a:t>)</a:t>
            </a:r>
            <a:endParaRPr lang="de-DE" sz="1400" dirty="0"/>
          </a:p>
        </p:txBody>
      </p:sp>
      <p:sp>
        <p:nvSpPr>
          <p:cNvPr id="16" name="Rechteck 15"/>
          <p:cNvSpPr/>
          <p:nvPr/>
        </p:nvSpPr>
        <p:spPr>
          <a:xfrm>
            <a:off x="1052625" y="2073336"/>
            <a:ext cx="1807535" cy="78946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7010410" y="2073344"/>
            <a:ext cx="1750828" cy="78946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1532423" y="2298793"/>
            <a:ext cx="9409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Laptop</a:t>
            </a:r>
            <a:endParaRPr lang="de-DE" sz="1600" dirty="0"/>
          </a:p>
        </p:txBody>
      </p:sp>
      <p:sp>
        <p:nvSpPr>
          <p:cNvPr id="19" name="Textfeld 18"/>
          <p:cNvSpPr txBox="1"/>
          <p:nvPr/>
        </p:nvSpPr>
        <p:spPr>
          <a:xfrm>
            <a:off x="7297484" y="2308661"/>
            <a:ext cx="13804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Smartphone</a:t>
            </a:r>
            <a:endParaRPr lang="de-DE" sz="1600" dirty="0"/>
          </a:p>
        </p:txBody>
      </p:sp>
      <p:sp>
        <p:nvSpPr>
          <p:cNvPr id="20" name="Gleichschenkliges Dreieck 19"/>
          <p:cNvSpPr/>
          <p:nvPr/>
        </p:nvSpPr>
        <p:spPr>
          <a:xfrm>
            <a:off x="1628120" y="4875601"/>
            <a:ext cx="995471" cy="812817"/>
          </a:xfrm>
          <a:prstGeom prst="triangle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https://cdn2.iconfinder.com/data/icons/windows-8-metro-style/128/databa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850" y="4853758"/>
            <a:ext cx="1004778" cy="100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Gerade Verbindung mit Pfeil 21"/>
          <p:cNvCxnSpPr/>
          <p:nvPr/>
        </p:nvCxnSpPr>
        <p:spPr>
          <a:xfrm flipV="1">
            <a:off x="2634224" y="3487009"/>
            <a:ext cx="1469951" cy="171231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/>
          <p:cNvCxnSpPr/>
          <p:nvPr/>
        </p:nvCxnSpPr>
        <p:spPr>
          <a:xfrm>
            <a:off x="7869872" y="4386939"/>
            <a:ext cx="0" cy="3636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/>
          <p:nvPr/>
        </p:nvCxnSpPr>
        <p:spPr>
          <a:xfrm>
            <a:off x="5773485" y="3588111"/>
            <a:ext cx="1329070" cy="156630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4" name="Textfeld 1023"/>
          <p:cNvSpPr txBox="1"/>
          <p:nvPr/>
        </p:nvSpPr>
        <p:spPr>
          <a:xfrm>
            <a:off x="4040380" y="3719504"/>
            <a:ext cx="1796903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/>
              <a:t>{"</a:t>
            </a:r>
            <a:r>
              <a:rPr lang="de-DE" sz="700" dirty="0" err="1"/>
              <a:t>current_player</a:t>
            </a:r>
            <a:r>
              <a:rPr lang="de-DE" sz="700" dirty="0"/>
              <a:t>": </a:t>
            </a:r>
            <a:r>
              <a:rPr lang="de-DE" sz="700" dirty="0" smtClean="0"/>
              <a:t>„Max Mustermann",</a:t>
            </a:r>
            <a:endParaRPr lang="de-DE" sz="700" dirty="0"/>
          </a:p>
          <a:p>
            <a:r>
              <a:rPr lang="de-DE" sz="700" dirty="0"/>
              <a:t>"</a:t>
            </a:r>
            <a:r>
              <a:rPr lang="de-DE" sz="700" dirty="0" err="1"/>
              <a:t>ambience</a:t>
            </a:r>
            <a:r>
              <a:rPr lang="de-DE" sz="700" dirty="0"/>
              <a:t>": {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id</a:t>
            </a:r>
            <a:r>
              <a:rPr lang="de-DE" sz="700" dirty="0"/>
              <a:t>": "105",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name</a:t>
            </a:r>
            <a:r>
              <a:rPr lang="de-DE" sz="700" dirty="0"/>
              <a:t>": "</a:t>
            </a:r>
            <a:r>
              <a:rPr lang="de-DE" sz="700" dirty="0" err="1"/>
              <a:t>Dungeon</a:t>
            </a:r>
            <a:r>
              <a:rPr lang="de-DE" sz="700" dirty="0"/>
              <a:t>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path</a:t>
            </a:r>
            <a:r>
              <a:rPr lang="de-DE" sz="700" dirty="0"/>
              <a:t>": "/</a:t>
            </a:r>
            <a:r>
              <a:rPr lang="de-DE" sz="700" dirty="0" err="1"/>
              <a:t>uploads</a:t>
            </a:r>
            <a:r>
              <a:rPr lang="de-DE" sz="700" dirty="0"/>
              <a:t>/166187__drminky__creepy-dungeon-ambience.wav",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category_id</a:t>
            </a:r>
            <a:r>
              <a:rPr lang="de-DE" sz="700" dirty="0"/>
              <a:t>": "1",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game_sound_id</a:t>
            </a:r>
            <a:r>
              <a:rPr lang="de-DE" sz="700" dirty="0"/>
              <a:t>": "916"</a:t>
            </a:r>
          </a:p>
          <a:p>
            <a:r>
              <a:rPr lang="de-DE" sz="700" dirty="0"/>
              <a:t>},</a:t>
            </a:r>
          </a:p>
          <a:p>
            <a:r>
              <a:rPr lang="de-DE" sz="700" dirty="0"/>
              <a:t>"</a:t>
            </a:r>
            <a:r>
              <a:rPr lang="de-DE" sz="700" dirty="0" err="1"/>
              <a:t>event</a:t>
            </a:r>
            <a:r>
              <a:rPr lang="de-DE" sz="700" dirty="0"/>
              <a:t>": {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id</a:t>
            </a:r>
            <a:r>
              <a:rPr lang="de-DE" sz="700" dirty="0"/>
              <a:t>": "130",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name</a:t>
            </a:r>
            <a:r>
              <a:rPr lang="de-DE" sz="700" dirty="0"/>
              <a:t>": "Trommelgeräusch",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path</a:t>
            </a:r>
            <a:r>
              <a:rPr lang="de-DE" sz="700" dirty="0"/>
              <a:t>": "/</a:t>
            </a:r>
            <a:r>
              <a:rPr lang="de-DE" sz="700" dirty="0" err="1"/>
              <a:t>uploads</a:t>
            </a:r>
            <a:r>
              <a:rPr lang="de-DE" sz="700" dirty="0"/>
              <a:t>/drum-end.ogg",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category_id</a:t>
            </a:r>
            <a:r>
              <a:rPr lang="de-DE" sz="700" dirty="0"/>
              <a:t>": "7",</a:t>
            </a:r>
          </a:p>
          <a:p>
            <a:pPr lvl="1"/>
            <a:r>
              <a:rPr lang="de-DE" sz="700" dirty="0"/>
              <a:t>"</a:t>
            </a:r>
            <a:r>
              <a:rPr lang="de-DE" sz="700" dirty="0" err="1"/>
              <a:t>game_sound_id</a:t>
            </a:r>
            <a:r>
              <a:rPr lang="de-DE" sz="700" dirty="0"/>
              <a:t>": "917"</a:t>
            </a:r>
          </a:p>
          <a:p>
            <a:r>
              <a:rPr lang="de-DE" sz="700" dirty="0" smtClean="0"/>
              <a:t>}</a:t>
            </a:r>
            <a:endParaRPr lang="de-DE" sz="700" dirty="0"/>
          </a:p>
        </p:txBody>
      </p:sp>
      <p:sp>
        <p:nvSpPr>
          <p:cNvPr id="36" name="Textfeld 35"/>
          <p:cNvSpPr txBox="1"/>
          <p:nvPr/>
        </p:nvSpPr>
        <p:spPr>
          <a:xfrm rot="18646618">
            <a:off x="2364206" y="4136110"/>
            <a:ext cx="1669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Polling über AJAX</a:t>
            </a:r>
            <a:endParaRPr lang="de-DE" sz="1400" b="1" dirty="0"/>
          </a:p>
        </p:txBody>
      </p:sp>
      <p:sp>
        <p:nvSpPr>
          <p:cNvPr id="37" name="Textfeld 36"/>
          <p:cNvSpPr txBox="1"/>
          <p:nvPr/>
        </p:nvSpPr>
        <p:spPr>
          <a:xfrm rot="2991812">
            <a:off x="5483549" y="4312743"/>
            <a:ext cx="1623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Lesen der Daten</a:t>
            </a:r>
            <a:endParaRPr lang="de-DE" sz="1400" b="1" dirty="0"/>
          </a:p>
        </p:txBody>
      </p:sp>
      <p:sp>
        <p:nvSpPr>
          <p:cNvPr id="21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890481" y="4912797"/>
            <a:ext cx="940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Audio-Player</a:t>
            </a:r>
            <a:endParaRPr lang="de-DE" sz="1600" dirty="0"/>
          </a:p>
        </p:txBody>
      </p:sp>
      <p:sp>
        <p:nvSpPr>
          <p:cNvPr id="24" name="Textfeld 23"/>
          <p:cNvSpPr txBox="1"/>
          <p:nvPr/>
        </p:nvSpPr>
        <p:spPr>
          <a:xfrm>
            <a:off x="8361628" y="5063759"/>
            <a:ext cx="940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smtClean="0"/>
              <a:t>Daten-bank</a:t>
            </a:r>
            <a:endParaRPr lang="de-DE" sz="1600" dirty="0"/>
          </a:p>
        </p:txBody>
      </p:sp>
      <p:sp>
        <p:nvSpPr>
          <p:cNvPr id="26" name="Textfeld 25"/>
          <p:cNvSpPr txBox="1"/>
          <p:nvPr/>
        </p:nvSpPr>
        <p:spPr>
          <a:xfrm>
            <a:off x="4157340" y="1826573"/>
            <a:ext cx="20068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a</a:t>
            </a:r>
            <a:r>
              <a:rPr lang="de-DE" sz="1400" dirty="0" err="1" smtClean="0"/>
              <a:t>pi.php?gameid</a:t>
            </a:r>
            <a:r>
              <a:rPr lang="de-DE" sz="1400" dirty="0" smtClean="0"/>
              <a:t>=1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29926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Verarbeitung </a:t>
            </a:r>
            <a:r>
              <a:rPr lang="de-DE" dirty="0" smtClean="0"/>
              <a:t>der Spielzustände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52514" y="1981201"/>
            <a:ext cx="6028770" cy="3809999"/>
          </a:xfrm>
        </p:spPr>
        <p:txBody>
          <a:bodyPr>
            <a:normAutofit/>
          </a:bodyPr>
          <a:lstStyle/>
          <a:p>
            <a:pPr fontAlgn="base"/>
            <a:r>
              <a:rPr lang="de-DE" dirty="0" smtClean="0"/>
              <a:t>Spielzustand wird durch Kreuztabelle bestehend aus Spielobjekt und Sound repräsentiert</a:t>
            </a:r>
          </a:p>
          <a:p>
            <a:pPr fontAlgn="base"/>
            <a:r>
              <a:rPr lang="de-DE" dirty="0" smtClean="0"/>
              <a:t>Spielinitialisierung</a:t>
            </a:r>
            <a:endParaRPr lang="de-DE" dirty="0" smtClean="0"/>
          </a:p>
          <a:p>
            <a:pPr lvl="1" fontAlgn="base"/>
            <a:r>
              <a:rPr lang="de-DE" dirty="0" smtClean="0"/>
              <a:t>Erstellen der Spielsituation für jeden einzelnen Spieler anhand der hinterlegten </a:t>
            </a:r>
            <a:r>
              <a:rPr lang="de-DE" dirty="0" smtClean="0"/>
              <a:t>Spielstory</a:t>
            </a:r>
          </a:p>
          <a:p>
            <a:pPr fontAlgn="base"/>
            <a:r>
              <a:rPr lang="de-DE" dirty="0" smtClean="0"/>
              <a:t>Spielfortschritt</a:t>
            </a:r>
          </a:p>
          <a:p>
            <a:pPr lvl="1" fontAlgn="base"/>
            <a:r>
              <a:rPr lang="de-DE" dirty="0" smtClean="0"/>
              <a:t>Verändern der aktiven Sounds anhand der hinterlegten Story</a:t>
            </a:r>
          </a:p>
          <a:p>
            <a:pPr fontAlgn="base"/>
            <a:r>
              <a:rPr lang="de-DE" dirty="0" smtClean="0"/>
              <a:t>Speicherung des Spielzustandes als JSON-String in Datenbank</a:t>
            </a:r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Inhaltsplatzhalter 3"/>
          <p:cNvSpPr txBox="1">
            <a:spLocks/>
          </p:cNvSpPr>
          <p:nvPr/>
        </p:nvSpPr>
        <p:spPr>
          <a:xfrm>
            <a:off x="7208887" y="1743740"/>
            <a:ext cx="1942324" cy="42317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"1": </a:t>
            </a:r>
            <a:r>
              <a:rPr lang="de-DE" sz="900" dirty="0" smtClean="0"/>
              <a:t>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</a:t>
            </a:r>
            <a:r>
              <a:rPr lang="de-DE" sz="900" dirty="0" smtClean="0"/>
              <a:t>       "101":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 smtClean="0"/>
              <a:t>        </a:t>
            </a:r>
            <a:r>
              <a:rPr lang="de-DE" sz="900" dirty="0"/>
              <a:t>"102": 1,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"103":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"104":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"105": 1,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"106":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"107":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"108":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"109": 0</a:t>
            </a:r>
            <a:r>
              <a:rPr lang="de-DE" sz="900" dirty="0" smtClean="0"/>
              <a:t>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</a:t>
            </a:r>
            <a:r>
              <a:rPr lang="de-DE" sz="900" dirty="0" smtClean="0"/>
              <a:t>       "</a:t>
            </a:r>
            <a:r>
              <a:rPr lang="de-DE" sz="900" dirty="0"/>
              <a:t>128":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},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"2":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 smtClean="0"/>
              <a:t>        "</a:t>
            </a:r>
            <a:r>
              <a:rPr lang="de-DE" sz="900" dirty="0"/>
              <a:t>101":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"102":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"103":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"104":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"105": 1,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"106":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"107":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"108":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    "109": 0,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 smtClean="0"/>
              <a:t>         "</a:t>
            </a:r>
            <a:r>
              <a:rPr lang="de-DE" sz="900" dirty="0"/>
              <a:t>128":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de-DE" sz="900" dirty="0"/>
              <a:t>    </a:t>
            </a:r>
            <a:r>
              <a:rPr lang="de-DE" sz="900" dirty="0" smtClean="0"/>
              <a:t>}, …</a:t>
            </a:r>
            <a:endParaRPr lang="de-DE" sz="900" dirty="0"/>
          </a:p>
        </p:txBody>
      </p:sp>
    </p:spTree>
    <p:extLst>
      <p:ext uri="{BB962C8B-B14F-4D97-AF65-F5344CB8AC3E}">
        <p14:creationId xmlns:p14="http://schemas.microsoft.com/office/powerpoint/2010/main" val="111427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Aufruf der Prozess-Datei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 smtClean="0"/>
              <a:t>Aufruf durch auf Chip hinterlegte URL</a:t>
            </a:r>
          </a:p>
          <a:p>
            <a:pPr lvl="1"/>
            <a:r>
              <a:rPr lang="de-DE" dirty="0" smtClean="0"/>
              <a:t>z.B. </a:t>
            </a:r>
            <a:r>
              <a:rPr lang="de-DE" dirty="0" err="1" smtClean="0"/>
              <a:t>process.php?gameobjectid</a:t>
            </a:r>
            <a:r>
              <a:rPr lang="de-DE" dirty="0" smtClean="0"/>
              <a:t> =1</a:t>
            </a:r>
          </a:p>
          <a:p>
            <a:pPr>
              <a:lnSpc>
                <a:spcPct val="120000"/>
              </a:lnSpc>
            </a:pPr>
            <a:r>
              <a:rPr lang="de-DE" dirty="0" smtClean="0"/>
              <a:t>Benötigt </a:t>
            </a:r>
            <a:r>
              <a:rPr lang="de-D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gameobjectid</a:t>
            </a:r>
            <a:r>
              <a:rPr lang="de-DE" dirty="0" smtClean="0">
                <a:latin typeface="+mj-lt"/>
                <a:cs typeface="Courier New" panose="02070309020205020404" pitchFamily="49" charset="0"/>
              </a:rPr>
              <a:t> (übergebener GET-Parameter</a:t>
            </a:r>
            <a:r>
              <a:rPr lang="de-DE" dirty="0" smtClean="0">
                <a:latin typeface="+mj-lt"/>
              </a:rPr>
              <a:t>,</a:t>
            </a:r>
            <a:r>
              <a:rPr lang="de-DE" dirty="0" smtClean="0"/>
              <a:t> </a:t>
            </a:r>
            <a:r>
              <a:rPr lang="de-D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gameid</a:t>
            </a:r>
            <a:r>
              <a:rPr lang="de-DE" dirty="0" smtClean="0"/>
              <a:t> (Session-Variable) und </a:t>
            </a:r>
            <a:r>
              <a:rPr lang="de-DE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currentplayerid</a:t>
            </a:r>
            <a:r>
              <a:rPr lang="de-DE" dirty="0" smtClean="0">
                <a:latin typeface="+mj-lt"/>
                <a:cs typeface="Courier New" panose="02070309020205020404" pitchFamily="49" charset="0"/>
              </a:rPr>
              <a:t> (Datenbank)</a:t>
            </a:r>
          </a:p>
          <a:p>
            <a:r>
              <a:rPr lang="de-DE" dirty="0" smtClean="0"/>
              <a:t>Aktuelle Sounds der Kreuztabelle entnehmen und der API zur Verfügung stellen</a:t>
            </a:r>
          </a:p>
          <a:p>
            <a:pPr lvl="1"/>
            <a:r>
              <a:rPr lang="de-DE" dirty="0" smtClean="0"/>
              <a:t>Sounds ertönen im Audio-Player</a:t>
            </a:r>
            <a:endParaRPr lang="de-DE" dirty="0" smtClean="0"/>
          </a:p>
          <a:p>
            <a:r>
              <a:rPr lang="de-DE" dirty="0" smtClean="0"/>
              <a:t>Mögliche Werte für Sound-IDs in Kreuztabelle</a:t>
            </a:r>
          </a:p>
          <a:p>
            <a:pPr lvl="1"/>
            <a:r>
              <a:rPr lang="de-DE" dirty="0" smtClean="0"/>
              <a:t>0: Spiele Sound nicht ab</a:t>
            </a:r>
          </a:p>
          <a:p>
            <a:pPr lvl="1"/>
            <a:r>
              <a:rPr lang="de-DE" dirty="0" smtClean="0"/>
              <a:t>1: Spiele Sound ab und führe in Story hinterlegte Folgeaktionen durch</a:t>
            </a:r>
          </a:p>
          <a:p>
            <a:pPr lvl="1"/>
            <a:r>
              <a:rPr lang="de-DE" dirty="0" smtClean="0"/>
              <a:t>2: Spiele Sound ab, aber führe keinerlei Folgeaktionen durch</a:t>
            </a:r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20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Datenbankdesign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1182410" y="2033746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1182411" y="4692858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/>
          <p:cNvSpPr/>
          <p:nvPr/>
        </p:nvSpPr>
        <p:spPr>
          <a:xfrm>
            <a:off x="1182411" y="3352790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3941250" y="2033746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/>
          <p:cNvSpPr/>
          <p:nvPr/>
        </p:nvSpPr>
        <p:spPr>
          <a:xfrm>
            <a:off x="3941251" y="4692858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3941251" y="3352790"/>
            <a:ext cx="1977473" cy="70944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6709326" y="2033746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/>
          <p:cNvSpPr/>
          <p:nvPr/>
        </p:nvSpPr>
        <p:spPr>
          <a:xfrm>
            <a:off x="6709327" y="4692858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/>
          <p:cNvSpPr/>
          <p:nvPr/>
        </p:nvSpPr>
        <p:spPr>
          <a:xfrm>
            <a:off x="6709327" y="3352790"/>
            <a:ext cx="1977473" cy="70944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686935" y="2207172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players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1450445" y="3538237"/>
            <a:ext cx="14606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game_objects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1590940" y="4878305"/>
            <a:ext cx="11304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categories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4523827" y="2185034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games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4224273" y="3516099"/>
            <a:ext cx="1471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/>
              <a:t>g</a:t>
            </a:r>
            <a:r>
              <a:rPr lang="de-DE" sz="1600" dirty="0" err="1" smtClean="0"/>
              <a:t>ame_sounds</a:t>
            </a:r>
            <a:endParaRPr lang="de-DE" sz="1600" dirty="0"/>
          </a:p>
        </p:txBody>
      </p:sp>
      <p:sp>
        <p:nvSpPr>
          <p:cNvPr id="20" name="Textfeld 19"/>
          <p:cNvSpPr txBox="1"/>
          <p:nvPr/>
        </p:nvSpPr>
        <p:spPr>
          <a:xfrm>
            <a:off x="4443598" y="4856167"/>
            <a:ext cx="8451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sounds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7337112" y="2215455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stories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7053324" y="3530754"/>
            <a:ext cx="12442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sound_tags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6979585" y="4894457"/>
            <a:ext cx="1391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 smtClean="0">
                <a:solidFill>
                  <a:schemeClr val="bg1"/>
                </a:solidFill>
              </a:rPr>
              <a:t>tag_positions</a:t>
            </a:r>
            <a:endParaRPr lang="de-DE" sz="1600" dirty="0">
              <a:solidFill>
                <a:schemeClr val="bg1"/>
              </a:solidFill>
            </a:endParaRPr>
          </a:p>
        </p:txBody>
      </p:sp>
      <p:cxnSp>
        <p:nvCxnSpPr>
          <p:cNvPr id="25" name="Gerade Verbindung mit Pfeil 24"/>
          <p:cNvCxnSpPr/>
          <p:nvPr/>
        </p:nvCxnSpPr>
        <p:spPr>
          <a:xfrm flipV="1">
            <a:off x="3238713" y="2388470"/>
            <a:ext cx="576545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/>
          <p:nvPr/>
        </p:nvCxnSpPr>
        <p:spPr>
          <a:xfrm flipV="1">
            <a:off x="6013320" y="2384731"/>
            <a:ext cx="576545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/>
          <p:cNvCxnSpPr/>
          <p:nvPr/>
        </p:nvCxnSpPr>
        <p:spPr>
          <a:xfrm rot="10800000" flipV="1">
            <a:off x="3270247" y="5063347"/>
            <a:ext cx="576545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/>
          <p:nvPr/>
        </p:nvCxnSpPr>
        <p:spPr>
          <a:xfrm>
            <a:off x="4923936" y="4193620"/>
            <a:ext cx="0" cy="42040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/>
          <p:cNvCxnSpPr/>
          <p:nvPr/>
        </p:nvCxnSpPr>
        <p:spPr>
          <a:xfrm rot="10800000">
            <a:off x="4914221" y="2822025"/>
            <a:ext cx="0" cy="42040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/>
          <p:nvPr/>
        </p:nvCxnSpPr>
        <p:spPr>
          <a:xfrm rot="10800000">
            <a:off x="7675449" y="4162088"/>
            <a:ext cx="0" cy="42040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6447839" y="203114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30" name="Textfeld 29"/>
          <p:cNvSpPr txBox="1"/>
          <p:nvPr/>
        </p:nvSpPr>
        <p:spPr>
          <a:xfrm>
            <a:off x="5906535" y="202588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n</a:t>
            </a:r>
            <a:endParaRPr lang="de-DE" sz="1400" dirty="0"/>
          </a:p>
        </p:txBody>
      </p:sp>
      <p:sp>
        <p:nvSpPr>
          <p:cNvPr id="33" name="Textfeld 32"/>
          <p:cNvSpPr txBox="1"/>
          <p:nvPr/>
        </p:nvSpPr>
        <p:spPr>
          <a:xfrm>
            <a:off x="3667763" y="204165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34" name="Textfeld 33"/>
          <p:cNvSpPr txBox="1"/>
          <p:nvPr/>
        </p:nvSpPr>
        <p:spPr>
          <a:xfrm>
            <a:off x="3126459" y="203639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n</a:t>
            </a:r>
            <a:endParaRPr lang="de-DE" sz="1400" dirty="0"/>
          </a:p>
        </p:txBody>
      </p:sp>
      <p:sp>
        <p:nvSpPr>
          <p:cNvPr id="35" name="Textfeld 34"/>
          <p:cNvSpPr txBox="1"/>
          <p:nvPr/>
        </p:nvSpPr>
        <p:spPr>
          <a:xfrm>
            <a:off x="3662503" y="470382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n</a:t>
            </a:r>
          </a:p>
        </p:txBody>
      </p:sp>
      <p:sp>
        <p:nvSpPr>
          <p:cNvPr id="36" name="Textfeld 35"/>
          <p:cNvSpPr txBox="1"/>
          <p:nvPr/>
        </p:nvSpPr>
        <p:spPr>
          <a:xfrm>
            <a:off x="3121199" y="469856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cxnSp>
        <p:nvCxnSpPr>
          <p:cNvPr id="37" name="Gerade Verbindung mit Pfeil 36"/>
          <p:cNvCxnSpPr/>
          <p:nvPr/>
        </p:nvCxnSpPr>
        <p:spPr>
          <a:xfrm rot="10800000" flipV="1">
            <a:off x="6032584" y="5063346"/>
            <a:ext cx="576545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6425274" y="474727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n</a:t>
            </a:r>
          </a:p>
        </p:txBody>
      </p:sp>
      <p:sp>
        <p:nvSpPr>
          <p:cNvPr id="40" name="Textfeld 39"/>
          <p:cNvSpPr txBox="1"/>
          <p:nvPr/>
        </p:nvSpPr>
        <p:spPr>
          <a:xfrm>
            <a:off x="5883970" y="474201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41" name="Textfeld 40"/>
          <p:cNvSpPr txBox="1"/>
          <p:nvPr/>
        </p:nvSpPr>
        <p:spPr>
          <a:xfrm>
            <a:off x="7697972" y="4393625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n</a:t>
            </a:r>
          </a:p>
        </p:txBody>
      </p:sp>
      <p:sp>
        <p:nvSpPr>
          <p:cNvPr id="42" name="Textfeld 41"/>
          <p:cNvSpPr txBox="1"/>
          <p:nvPr/>
        </p:nvSpPr>
        <p:spPr>
          <a:xfrm>
            <a:off x="7699712" y="4064921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6463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Layout</a:t>
            </a:r>
            <a:endParaRPr lang="de-DE" dirty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793" y="455773"/>
            <a:ext cx="5881240" cy="5881240"/>
          </a:xfrm>
        </p:spPr>
      </p:pic>
    </p:spTree>
    <p:extLst>
      <p:ext uri="{BB962C8B-B14F-4D97-AF65-F5344CB8AC3E}">
        <p14:creationId xmlns:p14="http://schemas.microsoft.com/office/powerpoint/2010/main" val="3910589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Layout</a:t>
            </a:r>
            <a:endParaRPr lang="de-DE" dirty="0"/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Umsetzung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248" y="2109287"/>
            <a:ext cx="2262311" cy="377051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5935" y="2109286"/>
            <a:ext cx="2262311" cy="377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98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 smtClean="0"/>
              <a:t>Herausforderungen</a:t>
            </a:r>
            <a:endParaRPr lang="de-DE" sz="48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Wahl der Plattform, GUI-Design, technische </a:t>
            </a:r>
            <a:r>
              <a:rPr lang="de-DE" dirty="0" smtClean="0"/>
              <a:t>Hindernisse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982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Wahl der Plattform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Voreilige Wahl auf ein CMS </a:t>
            </a:r>
          </a:p>
          <a:p>
            <a:pPr lvl="1"/>
            <a:r>
              <a:rPr lang="de-DE" dirty="0" smtClean="0"/>
              <a:t>Schwieriger Einstieg</a:t>
            </a:r>
          </a:p>
          <a:p>
            <a:pPr lvl="1"/>
            <a:r>
              <a:rPr lang="de-DE" dirty="0" smtClean="0"/>
              <a:t>API nicht nach unseren Vorstellungen realisierbar</a:t>
            </a:r>
          </a:p>
          <a:p>
            <a:pPr lvl="1"/>
            <a:r>
              <a:rPr lang="de-DE" dirty="0" smtClean="0"/>
              <a:t>Zeitverlust</a:t>
            </a:r>
          </a:p>
          <a:p>
            <a:pPr lvl="1"/>
            <a:endParaRPr lang="de-DE" dirty="0"/>
          </a:p>
          <a:p>
            <a:r>
              <a:rPr lang="de-DE" dirty="0" smtClean="0"/>
              <a:t>Wechsel Eigenes System</a:t>
            </a:r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1500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GUI-Design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52513" y="1981202"/>
            <a:ext cx="7800975" cy="3143691"/>
          </a:xfrm>
        </p:spPr>
        <p:txBody>
          <a:bodyPr>
            <a:normAutofit/>
          </a:bodyPr>
          <a:lstStyle/>
          <a:p>
            <a:r>
              <a:rPr lang="de-DE" dirty="0" smtClean="0"/>
              <a:t>Herausforderung im Design der GUI für das Verknüpfen von Story-Bausteinen</a:t>
            </a:r>
          </a:p>
          <a:p>
            <a:r>
              <a:rPr lang="de-DE" dirty="0" smtClean="0"/>
              <a:t>Story besteht aus vielen Verknüpfungen von Spielobjekten und Sounds</a:t>
            </a:r>
          </a:p>
          <a:p>
            <a:r>
              <a:rPr lang="de-DE" dirty="0" smtClean="0"/>
              <a:t>Erste Idee: Daten-Objekt manuell in Textfeld</a:t>
            </a:r>
          </a:p>
          <a:p>
            <a:pPr lvl="1"/>
            <a:r>
              <a:rPr lang="de-DE" dirty="0" smtClean="0"/>
              <a:t>Simpel und schnell implementierbar</a:t>
            </a:r>
          </a:p>
          <a:p>
            <a:pPr lvl="1"/>
            <a:r>
              <a:rPr lang="de-DE" dirty="0" smtClean="0"/>
              <a:t>Unübersichtlich und schwer zu editieren</a:t>
            </a:r>
          </a:p>
          <a:p>
            <a:pPr lvl="1"/>
            <a:endParaRPr lang="de-DE" dirty="0" smtClean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283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de-DE" dirty="0"/>
              <a:t>Das gute alte Brettspiel</a:t>
            </a:r>
          </a:p>
          <a:p>
            <a:pPr lvl="1" fontAlgn="base"/>
            <a:r>
              <a:rPr lang="de-DE" dirty="0" smtClean="0"/>
              <a:t>Die </a:t>
            </a:r>
            <a:r>
              <a:rPr lang="de-DE" dirty="0"/>
              <a:t>klassische Art zu spielen</a:t>
            </a:r>
          </a:p>
          <a:p>
            <a:pPr lvl="1" fontAlgn="base"/>
            <a:r>
              <a:rPr lang="de-DE" dirty="0" smtClean="0"/>
              <a:t>Die </a:t>
            </a:r>
            <a:r>
              <a:rPr lang="de-DE" dirty="0"/>
              <a:t>Zukunftsaussichten für das klassische Gesellschaftsspiel</a:t>
            </a:r>
          </a:p>
          <a:p>
            <a:pPr fontAlgn="base"/>
            <a:r>
              <a:rPr lang="de-DE" dirty="0"/>
              <a:t>Brettspiele und digitale Verschmelzung</a:t>
            </a:r>
          </a:p>
          <a:p>
            <a:pPr lvl="1" fontAlgn="base"/>
            <a:r>
              <a:rPr lang="de-DE" dirty="0"/>
              <a:t>Erweiterung um digitale Varianten</a:t>
            </a:r>
          </a:p>
          <a:p>
            <a:pPr lvl="1" fontAlgn="base"/>
            <a:r>
              <a:rPr lang="de-DE" dirty="0"/>
              <a:t>Integration in die Face-</a:t>
            </a:r>
            <a:r>
              <a:rPr lang="de-DE" dirty="0" err="1"/>
              <a:t>to</a:t>
            </a:r>
            <a:r>
              <a:rPr lang="de-DE" dirty="0"/>
              <a:t>-Face-Situation</a:t>
            </a:r>
          </a:p>
          <a:p>
            <a:pPr lvl="1" fontAlgn="base"/>
            <a:r>
              <a:rPr lang="de-DE" dirty="0" smtClean="0"/>
              <a:t>Neue </a:t>
            </a:r>
            <a:r>
              <a:rPr lang="de-DE" dirty="0"/>
              <a:t>Qualität des </a:t>
            </a:r>
            <a:r>
              <a:rPr lang="de-DE" dirty="0" smtClean="0"/>
              <a:t>Spielens</a:t>
            </a:r>
          </a:p>
          <a:p>
            <a:pPr fontAlgn="base"/>
            <a:r>
              <a:rPr lang="de-DE" dirty="0"/>
              <a:t>Brettspiel mit Audio-Effekten anreichern</a:t>
            </a:r>
          </a:p>
          <a:p>
            <a:pPr lvl="1" fontAlgn="base"/>
            <a:r>
              <a:rPr lang="de-DE" dirty="0"/>
              <a:t>Mehrwert von </a:t>
            </a:r>
            <a:r>
              <a:rPr lang="de-DE" dirty="0" smtClean="0"/>
              <a:t>Audio-Auswirkungen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702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GUI-Design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52513" y="1981202"/>
            <a:ext cx="7800975" cy="388797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de-DE" dirty="0" smtClean="0"/>
              <a:t>Zweite Idee: Diagramm-Baum </a:t>
            </a:r>
            <a:r>
              <a:rPr lang="de-DE" dirty="0"/>
              <a:t>in einem </a:t>
            </a:r>
            <a:r>
              <a:rPr lang="de-DE" dirty="0" err="1"/>
              <a:t>Canvas</a:t>
            </a:r>
            <a:r>
              <a:rPr lang="de-DE" dirty="0"/>
              <a:t>-Feld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 smtClean="0"/>
              <a:t>JS-Bibliothek: </a:t>
            </a:r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visjs.org</a:t>
            </a:r>
            <a:endParaRPr lang="de-DE" dirty="0" smtClean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 smtClean="0"/>
              <a:t>(hier: Demo)</a:t>
            </a:r>
            <a:endParaRPr lang="de-DE" dirty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/>
              <a:t>Zu zeitaufwändig für </a:t>
            </a:r>
            <a:r>
              <a:rPr lang="de-DE" dirty="0" err="1"/>
              <a:t>Proof-of-Concept</a:t>
            </a:r>
            <a:endParaRPr lang="de-DE" dirty="0"/>
          </a:p>
          <a:p>
            <a:pPr marL="285750" indent="-285750">
              <a:buFont typeface="Wingdings" pitchFamily="2" charset="2"/>
              <a:buChar char="§"/>
            </a:pPr>
            <a:r>
              <a:rPr lang="de-DE" dirty="0" smtClean="0"/>
              <a:t>Dritte Alternative: </a:t>
            </a:r>
            <a:r>
              <a:rPr lang="de-DE" dirty="0"/>
              <a:t>Formular mit Select-Feldern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/>
              <a:t>Schnell </a:t>
            </a:r>
            <a:r>
              <a:rPr lang="de-DE" dirty="0" smtClean="0"/>
              <a:t>implementierbar aber wenig intuitiv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582" y="2067839"/>
            <a:ext cx="6922552" cy="3216540"/>
          </a:xfrm>
          <a:prstGeom prst="rect">
            <a:avLst/>
          </a:prstGeo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136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GUI-Design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052513" y="1981202"/>
            <a:ext cx="7800975" cy="388797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de-DE" dirty="0" smtClean="0"/>
              <a:t>Formular </a:t>
            </a:r>
            <a:r>
              <a:rPr lang="de-DE" dirty="0"/>
              <a:t>mit Select-Feldern</a:t>
            </a:r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 smtClean="0"/>
              <a:t>Alle Events/Sounds in Select-Feldern?</a:t>
            </a:r>
          </a:p>
          <a:p>
            <a:pPr lvl="1" indent="0">
              <a:buNone/>
            </a:pPr>
            <a:r>
              <a:rPr lang="de-DE" dirty="0" smtClean="0">
                <a:sym typeface="Wingdings" pitchFamily="2" charset="2"/>
              </a:rPr>
              <a:t> Unpassend </a:t>
            </a:r>
            <a:r>
              <a:rPr lang="de-DE" dirty="0">
                <a:sym typeface="Wingdings" pitchFamily="2" charset="2"/>
              </a:rPr>
              <a:t>bei großen Datenmengen</a:t>
            </a:r>
          </a:p>
          <a:p>
            <a:pPr marL="742950" lvl="1" indent="-285750">
              <a:buFont typeface="Wingdings" pitchFamily="2" charset="2"/>
              <a:buChar char="§"/>
            </a:pPr>
            <a:endParaRPr lang="de-DE" dirty="0" smtClean="0"/>
          </a:p>
          <a:p>
            <a:pPr marL="742950" lvl="1" indent="-285750">
              <a:buFont typeface="Wingdings" pitchFamily="2" charset="2"/>
              <a:buChar char="§"/>
            </a:pPr>
            <a:r>
              <a:rPr lang="de-DE" dirty="0" smtClean="0">
                <a:sym typeface="Wingdings" pitchFamily="2" charset="2"/>
              </a:rPr>
              <a:t>Besserer Ansatz: </a:t>
            </a:r>
          </a:p>
          <a:p>
            <a:pPr marL="971550" lvl="2" indent="-285750">
              <a:buFont typeface="Wingdings" pitchFamily="2" charset="2"/>
              <a:buChar char="§"/>
            </a:pPr>
            <a:r>
              <a:rPr lang="de-DE" dirty="0" smtClean="0">
                <a:sym typeface="Wingdings" pitchFamily="2" charset="2"/>
              </a:rPr>
              <a:t>Auswahl von Sounds mittels Such-Tags</a:t>
            </a:r>
          </a:p>
          <a:p>
            <a:pPr marL="971550" lvl="2" indent="-285750">
              <a:buFont typeface="Wingdings" pitchFamily="2" charset="2"/>
              <a:buChar char="§"/>
            </a:pPr>
            <a:r>
              <a:rPr lang="de-DE" dirty="0" smtClean="0">
                <a:sym typeface="Wingdings" pitchFamily="2" charset="2"/>
              </a:rPr>
              <a:t>Drag &amp; Drop statt Select-Feld</a:t>
            </a:r>
          </a:p>
          <a:p>
            <a:pPr lvl="1" indent="0">
              <a:buNone/>
            </a:pPr>
            <a:endParaRPr lang="de-DE" dirty="0" smtClean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793" y="1785360"/>
            <a:ext cx="6854687" cy="4020020"/>
          </a:xfrm>
          <a:prstGeom prst="rect">
            <a:avLst/>
          </a:prstGeo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91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Hindernisse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Idee der Soundausgabe auf mobile Geräten</a:t>
            </a:r>
          </a:p>
          <a:p>
            <a:r>
              <a:rPr lang="de-DE" dirty="0" smtClean="0"/>
              <a:t>Gründe:</a:t>
            </a:r>
          </a:p>
          <a:p>
            <a:pPr lvl="1"/>
            <a:r>
              <a:rPr lang="de-DE" dirty="0" err="1"/>
              <a:t>Smartphones</a:t>
            </a:r>
            <a:r>
              <a:rPr lang="de-DE" dirty="0"/>
              <a:t> oder </a:t>
            </a:r>
            <a:r>
              <a:rPr lang="de-DE" dirty="0" err="1"/>
              <a:t>Tablets</a:t>
            </a:r>
            <a:r>
              <a:rPr lang="de-DE" dirty="0"/>
              <a:t> oft zur Hand</a:t>
            </a:r>
          </a:p>
          <a:p>
            <a:pPr lvl="1"/>
            <a:r>
              <a:rPr lang="de-DE" dirty="0"/>
              <a:t>Geräte lassen sich somit schnell in ein Spiel integrieren</a:t>
            </a:r>
          </a:p>
          <a:p>
            <a:pPr lvl="1"/>
            <a:r>
              <a:rPr lang="de-DE" dirty="0"/>
              <a:t>Platzsparend</a:t>
            </a:r>
          </a:p>
          <a:p>
            <a:r>
              <a:rPr lang="de-DE" dirty="0" smtClean="0"/>
              <a:t>Anforderungen:</a:t>
            </a:r>
          </a:p>
          <a:p>
            <a:pPr lvl="1"/>
            <a:r>
              <a:rPr lang="de-DE" dirty="0" smtClean="0"/>
              <a:t>Möglichst breite, geräteübergreifende Abdeckung</a:t>
            </a:r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2999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Hindernisse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Idee der Soundausgabe auf mobile Geräten</a:t>
            </a:r>
          </a:p>
          <a:p>
            <a:r>
              <a:rPr lang="de-DE" dirty="0" smtClean="0"/>
              <a:t>Mögliche Lösungen:</a:t>
            </a:r>
            <a:endParaRPr lang="de-DE" dirty="0"/>
          </a:p>
          <a:p>
            <a:pPr lvl="1" fontAlgn="base"/>
            <a:r>
              <a:rPr lang="de-DE" dirty="0" err="1"/>
              <a:t>PhoneGap</a:t>
            </a:r>
            <a:r>
              <a:rPr lang="de-DE" dirty="0"/>
              <a:t> (Erstellung hybrider Applikationen)</a:t>
            </a:r>
          </a:p>
          <a:p>
            <a:pPr lvl="1" fontAlgn="base"/>
            <a:r>
              <a:rPr lang="de-DE" dirty="0" smtClean="0"/>
              <a:t>Web-App</a:t>
            </a:r>
          </a:p>
          <a:p>
            <a:pPr marL="274320" lvl="1" indent="0" fontAlgn="base">
              <a:buNone/>
            </a:pPr>
            <a:endParaRPr lang="de-DE" dirty="0" smtClean="0"/>
          </a:p>
          <a:p>
            <a:pPr lvl="1" fontAlgn="base">
              <a:buFont typeface="Wingdings"/>
              <a:buChar char="à"/>
            </a:pPr>
            <a:r>
              <a:rPr lang="de-DE" dirty="0" smtClean="0">
                <a:sym typeface="Wingdings" pitchFamily="2" charset="2"/>
              </a:rPr>
              <a:t> Entscheidung für Webanwendung (HTML5 / CSS3 / JS)</a:t>
            </a:r>
          </a:p>
          <a:p>
            <a:pPr lvl="1" fontAlgn="base"/>
            <a:r>
              <a:rPr lang="de-DE" dirty="0" smtClean="0">
                <a:sym typeface="Wingdings" pitchFamily="2" charset="2"/>
              </a:rPr>
              <a:t>HTML5-Spezifikation erlaubt einfaches Integrieren von Medieninhalten via Audio- und Video-Elementen</a:t>
            </a:r>
          </a:p>
          <a:p>
            <a:pPr marL="274320" lvl="1" indent="0" fontAlgn="base">
              <a:buNone/>
            </a:pPr>
            <a:r>
              <a:rPr lang="de-DE" dirty="0" smtClean="0">
                <a:sym typeface="Wingdings" pitchFamily="2" charset="2"/>
              </a:rPr>
              <a:t> Kein Adobe Flash nötig</a:t>
            </a:r>
            <a:endParaRPr lang="de-DE" dirty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28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Hindernisse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04912" y="4054550"/>
            <a:ext cx="7800975" cy="1920948"/>
          </a:xfrm>
        </p:spPr>
        <p:txBody>
          <a:bodyPr>
            <a:normAutofit/>
          </a:bodyPr>
          <a:lstStyle/>
          <a:p>
            <a:r>
              <a:rPr lang="de-DE" b="1" dirty="0" smtClean="0"/>
              <a:t>Autoplay-Funktion</a:t>
            </a:r>
          </a:p>
          <a:p>
            <a:pPr lvl="1"/>
            <a:r>
              <a:rPr lang="de-DE" dirty="0" smtClean="0"/>
              <a:t>Autoplay-Attribut wird ignoriert</a:t>
            </a:r>
          </a:p>
          <a:p>
            <a:pPr lvl="1"/>
            <a:r>
              <a:rPr lang="de-DE" dirty="0" smtClean="0"/>
              <a:t>expliziter </a:t>
            </a:r>
            <a:r>
              <a:rPr lang="de-DE" dirty="0"/>
              <a:t>Aufruf durch physische Betätigung </a:t>
            </a:r>
            <a:r>
              <a:rPr lang="de-DE" dirty="0" smtClean="0"/>
              <a:t>(z.B. Touch-Event)</a:t>
            </a:r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204913" y="2133602"/>
            <a:ext cx="7800975" cy="1920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Idee der Soundausgabe auf mobile Geräten</a:t>
            </a:r>
          </a:p>
          <a:p>
            <a:r>
              <a:rPr lang="de-DE" dirty="0" smtClean="0"/>
              <a:t>Allerdings: </a:t>
            </a:r>
          </a:p>
          <a:p>
            <a:pPr lvl="1"/>
            <a:r>
              <a:rPr lang="de-DE" dirty="0" smtClean="0"/>
              <a:t>Funktionale Einschränkungen des Audio-Elements auf mobilen Browsern</a:t>
            </a:r>
          </a:p>
        </p:txBody>
      </p:sp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3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Hindernisse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204913" y="2133602"/>
            <a:ext cx="7800975" cy="1920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 smtClean="0"/>
              <a:t>Laden von Audio-Inhalten</a:t>
            </a:r>
          </a:p>
          <a:p>
            <a:pPr lvl="1"/>
            <a:r>
              <a:rPr lang="de-DE" dirty="0" smtClean="0"/>
              <a:t>Nur durch ein </a:t>
            </a:r>
            <a:r>
              <a:rPr lang="de-DE" dirty="0" err="1" smtClean="0"/>
              <a:t>getriggertes</a:t>
            </a:r>
            <a:r>
              <a:rPr lang="de-DE" dirty="0" smtClean="0"/>
              <a:t> Event</a:t>
            </a:r>
          </a:p>
          <a:p>
            <a:pPr lvl="1"/>
            <a:r>
              <a:rPr lang="de-DE" dirty="0" err="1"/>
              <a:t>Preload</a:t>
            </a:r>
            <a:r>
              <a:rPr lang="de-DE" dirty="0"/>
              <a:t>-Attribut wird </a:t>
            </a:r>
            <a:r>
              <a:rPr lang="de-DE" dirty="0" smtClean="0"/>
              <a:t>ignoriert</a:t>
            </a:r>
          </a:p>
          <a:p>
            <a:pPr lvl="1"/>
            <a:r>
              <a:rPr lang="de-DE" dirty="0" err="1" smtClean="0"/>
              <a:t>Bsp</a:t>
            </a:r>
            <a:r>
              <a:rPr lang="de-DE" dirty="0"/>
              <a:t>: </a:t>
            </a:r>
            <a:r>
              <a:rPr lang="de-DE" dirty="0" smtClean="0">
                <a:hlinkClick r:id="rId3"/>
              </a:rPr>
              <a:t>OnLoadExample</a:t>
            </a:r>
            <a:endParaRPr lang="de-DE" dirty="0" smtClean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913" y="4333041"/>
            <a:ext cx="6754168" cy="828791"/>
          </a:xfrm>
        </p:spPr>
      </p:pic>
      <p:sp>
        <p:nvSpPr>
          <p:cNvPr id="6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72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Hindernisse</a:t>
            </a:r>
            <a:endParaRPr lang="de-DE" dirty="0"/>
          </a:p>
        </p:txBody>
      </p:sp>
      <p:sp>
        <p:nvSpPr>
          <p:cNvPr id="5" name="Inhaltsplatzhalter 2"/>
          <p:cNvSpPr txBox="1">
            <a:spLocks/>
          </p:cNvSpPr>
          <p:nvPr/>
        </p:nvSpPr>
        <p:spPr>
          <a:xfrm>
            <a:off x="1204913" y="2133602"/>
            <a:ext cx="7800975" cy="19209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b="1" dirty="0" smtClean="0"/>
              <a:t>Lautstärkeregelung</a:t>
            </a:r>
          </a:p>
          <a:p>
            <a:pPr lvl="1"/>
            <a:r>
              <a:rPr lang="de-DE" dirty="0" smtClean="0"/>
              <a:t>Regelung nur über Hardware-Buttons</a:t>
            </a:r>
          </a:p>
          <a:p>
            <a:pPr lvl="1"/>
            <a:r>
              <a:rPr lang="de-DE" dirty="0" smtClean="0"/>
              <a:t>Volume-Controls werden nicht angezeigt</a:t>
            </a:r>
          </a:p>
        </p:txBody>
      </p:sp>
      <p:pic>
        <p:nvPicPr>
          <p:cNvPr id="1026" name="Picture 2" descr="C:\Users\Jojo\Dropbox\Jojo\FH Dokumente\Master 1\IT-Projekt SoundMap\IMG_049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5972" y="1942208"/>
            <a:ext cx="2519916" cy="3779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ojo\Dropbox\Jojo\FH Dokumente\Master 1\IT-Projekt SoundMap\IMG_0494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" b="53327"/>
          <a:stretch/>
        </p:blipFill>
        <p:spPr bwMode="auto">
          <a:xfrm>
            <a:off x="6729578" y="3958081"/>
            <a:ext cx="2532209" cy="176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Jojo\Dropbox\Jojo\FH Dokumente\Master 1\IT-Projekt SoundMap\AudioOnBrowser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913" y="4736200"/>
            <a:ext cx="2867025" cy="59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/>
          <p:cNvSpPr txBox="1"/>
          <p:nvPr/>
        </p:nvSpPr>
        <p:spPr>
          <a:xfrm>
            <a:off x="1204913" y="4160107"/>
            <a:ext cx="5142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				Mobile </a:t>
            </a:r>
            <a:r>
              <a:rPr lang="de-DE" dirty="0" smtClean="0">
                <a:sym typeface="Wingdings" pitchFamily="2" charset="2"/>
              </a:rPr>
              <a:t></a:t>
            </a:r>
            <a:endParaRPr lang="de-DE" dirty="0" smtClean="0"/>
          </a:p>
          <a:p>
            <a:r>
              <a:rPr lang="de-DE" dirty="0"/>
              <a:t>Browser (Firefox) 		</a:t>
            </a:r>
            <a:r>
              <a:rPr lang="de-DE" dirty="0" smtClean="0"/>
              <a:t>        (Safari, Chrome)</a:t>
            </a:r>
            <a:endParaRPr lang="de-DE" dirty="0"/>
          </a:p>
        </p:txBody>
      </p:sp>
      <p:sp>
        <p:nvSpPr>
          <p:cNvPr id="9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2395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Technische Hindernisse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Weshalb diese Limitierungen?</a:t>
            </a:r>
          </a:p>
          <a:p>
            <a:pPr lvl="1"/>
            <a:r>
              <a:rPr lang="de-DE" dirty="0" smtClean="0"/>
              <a:t>Schutzmechanismus (kaum mehr nötig)</a:t>
            </a:r>
          </a:p>
          <a:p>
            <a:pPr marL="0" indent="0">
              <a:buNone/>
            </a:pPr>
            <a:endParaRPr lang="de-DE" dirty="0"/>
          </a:p>
          <a:p>
            <a:r>
              <a:rPr lang="de-DE" dirty="0" smtClean="0"/>
              <a:t>Statt „mobile </a:t>
            </a:r>
            <a:r>
              <a:rPr lang="de-DE" dirty="0" err="1" smtClean="0"/>
              <a:t>first</a:t>
            </a:r>
            <a:r>
              <a:rPr lang="de-DE" dirty="0" smtClean="0"/>
              <a:t>“ unter allen Umständen </a:t>
            </a:r>
            <a:r>
              <a:rPr lang="de-DE" dirty="0" smtClean="0">
                <a:sym typeface="Wingdings" pitchFamily="2" charset="2"/>
              </a:rPr>
              <a:t> Fokus der Entwicklung auf Laptop / Desktop</a:t>
            </a:r>
          </a:p>
          <a:p>
            <a:pPr marL="0" indent="0">
              <a:buNone/>
            </a:pPr>
            <a:endParaRPr lang="de-DE" dirty="0" smtClean="0">
              <a:sym typeface="Wingdings" pitchFamily="2" charset="2"/>
            </a:endParaRPr>
          </a:p>
          <a:p>
            <a:r>
              <a:rPr lang="de-DE" dirty="0" smtClean="0">
                <a:sym typeface="Wingdings" pitchFamily="2" charset="2"/>
              </a:rPr>
              <a:t>Mobile Geräte funktionieren zwar, allerdings auditives Feedback erst durch explizite Betätigung</a:t>
            </a:r>
            <a:endParaRPr lang="de-DE" dirty="0" smtClean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Herausforderungen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256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 smtClean="0"/>
              <a:t>Zusammenfassung</a:t>
            </a:r>
            <a:endParaRPr lang="de-DE" sz="48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Ergebnisse, Ausblick</a:t>
            </a:r>
          </a:p>
        </p:txBody>
      </p:sp>
    </p:spTree>
    <p:extLst>
      <p:ext uri="{BB962C8B-B14F-4D97-AF65-F5344CB8AC3E}">
        <p14:creationId xmlns:p14="http://schemas.microsoft.com/office/powerpoint/2010/main" val="2666978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Aktueller Stand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Stabiles Frontend und Backend</a:t>
            </a:r>
          </a:p>
          <a:p>
            <a:r>
              <a:rPr lang="de-DE" dirty="0" smtClean="0"/>
              <a:t>Funktionierendes Proof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Concept</a:t>
            </a:r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0" indent="0" algn="ctr">
              <a:buNone/>
            </a:pPr>
            <a:r>
              <a:rPr lang="de-DE" dirty="0" smtClean="0"/>
              <a:t>LIVE DEMO</a:t>
            </a:r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Herausforderungen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Zusammenfassung</a:t>
            </a:r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91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Einführung</a:t>
            </a:r>
          </a:p>
          <a:p>
            <a:pPr lvl="1"/>
            <a:r>
              <a:rPr lang="de-DE" dirty="0" smtClean="0"/>
              <a:t>Planung, Technische Möglichkeiten, Grobkonzept</a:t>
            </a:r>
          </a:p>
          <a:p>
            <a:r>
              <a:rPr lang="de-DE" dirty="0" smtClean="0"/>
              <a:t>Umsetzung</a:t>
            </a:r>
          </a:p>
          <a:p>
            <a:pPr lvl="1"/>
            <a:r>
              <a:rPr lang="de-DE" dirty="0" smtClean="0"/>
              <a:t>Vorgehensweise, Aufbau des Systems, Datenbankdesign, Layout</a:t>
            </a:r>
          </a:p>
          <a:p>
            <a:r>
              <a:rPr lang="de-DE" dirty="0" smtClean="0"/>
              <a:t>Herausforderungen</a:t>
            </a:r>
          </a:p>
          <a:p>
            <a:pPr lvl="1"/>
            <a:r>
              <a:rPr lang="de-DE" dirty="0"/>
              <a:t>Wahl der </a:t>
            </a:r>
            <a:r>
              <a:rPr lang="de-DE" dirty="0" smtClean="0"/>
              <a:t>Plattform, GUI-Design, technische </a:t>
            </a:r>
            <a:r>
              <a:rPr lang="de-DE" dirty="0"/>
              <a:t>Hindernisse</a:t>
            </a:r>
          </a:p>
          <a:p>
            <a:r>
              <a:rPr lang="de-DE" dirty="0" smtClean="0"/>
              <a:t>Zusammenfassung</a:t>
            </a:r>
          </a:p>
          <a:p>
            <a:pPr lvl="1"/>
            <a:r>
              <a:rPr lang="de-DE" dirty="0" smtClean="0"/>
              <a:t>Ergebnisse, </a:t>
            </a:r>
            <a:r>
              <a:rPr lang="de-DE" dirty="0" smtClean="0"/>
              <a:t>Ausblick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6331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de-DE" dirty="0"/>
              <a:t>Import und Mapping von </a:t>
            </a:r>
            <a:r>
              <a:rPr lang="de-DE" dirty="0" smtClean="0"/>
              <a:t>Sound-Bibliotheken</a:t>
            </a:r>
          </a:p>
          <a:p>
            <a:pPr fontAlgn="base"/>
            <a:r>
              <a:rPr lang="de-DE" dirty="0" smtClean="0"/>
              <a:t>Automatischer Aufruf eines passenden Ambiente-Sounds zum richtigen Zeitpunkt </a:t>
            </a:r>
          </a:p>
          <a:p>
            <a:pPr lvl="1" fontAlgn="base"/>
            <a:r>
              <a:rPr lang="de-DE" dirty="0" smtClean="0"/>
              <a:t>Wann ist der richtige Zeitpunkt</a:t>
            </a:r>
            <a:r>
              <a:rPr lang="de-DE" sz="1600" dirty="0" smtClean="0"/>
              <a:t>?</a:t>
            </a:r>
          </a:p>
          <a:p>
            <a:pPr lvl="1" fontAlgn="base"/>
            <a:r>
              <a:rPr lang="de-DE" dirty="0" smtClean="0"/>
              <a:t>Wie kann man den Spielerwechsel technisch erfassen?</a:t>
            </a:r>
            <a:endParaRPr lang="de-DE" sz="2000" dirty="0"/>
          </a:p>
          <a:p>
            <a:pPr fontAlgn="base"/>
            <a:r>
              <a:rPr lang="de-DE" dirty="0"/>
              <a:t>Nutzer-Feedback sammeln</a:t>
            </a:r>
          </a:p>
          <a:p>
            <a:pPr lvl="1" fontAlgn="base"/>
            <a:r>
              <a:rPr lang="de-DE" dirty="0" smtClean="0"/>
              <a:t>Intuitiv </a:t>
            </a:r>
            <a:r>
              <a:rPr lang="de-DE" dirty="0"/>
              <a:t>genug?</a:t>
            </a:r>
          </a:p>
          <a:p>
            <a:pPr lvl="1" fontAlgn="base"/>
            <a:r>
              <a:rPr lang="de-DE" dirty="0"/>
              <a:t>Schwachstellen finden und </a:t>
            </a:r>
            <a:r>
              <a:rPr lang="de-DE" dirty="0" smtClean="0"/>
              <a:t>ausbessern</a:t>
            </a:r>
          </a:p>
          <a:p>
            <a:pPr lvl="1" fontAlgn="base"/>
            <a:r>
              <a:rPr lang="de-DE" dirty="0" smtClean="0"/>
              <a:t>Als Studie für Dokumentation</a:t>
            </a:r>
            <a:endParaRPr lang="de-DE" dirty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Herausforderungen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Zusammenfassung</a:t>
            </a:r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01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de-DE" dirty="0"/>
              <a:t>Evaluierung von </a:t>
            </a:r>
            <a:r>
              <a:rPr lang="de-DE" dirty="0" err="1"/>
              <a:t>Soundmap</a:t>
            </a:r>
            <a:r>
              <a:rPr lang="de-DE" dirty="0"/>
              <a:t> auf bestehende Spielkonzepte</a:t>
            </a:r>
          </a:p>
          <a:p>
            <a:pPr fontAlgn="base"/>
            <a:r>
              <a:rPr lang="de-DE" dirty="0"/>
              <a:t>Lassen sich andere Brettspiele sinnvoll mit </a:t>
            </a:r>
            <a:r>
              <a:rPr lang="de-DE" dirty="0" err="1"/>
              <a:t>Soundmap</a:t>
            </a:r>
            <a:r>
              <a:rPr lang="de-DE" dirty="0"/>
              <a:t> </a:t>
            </a:r>
            <a:r>
              <a:rPr lang="de-DE" dirty="0" smtClean="0"/>
              <a:t>kombinieren?</a:t>
            </a:r>
            <a:endParaRPr lang="de-DE" dirty="0"/>
          </a:p>
        </p:txBody>
      </p:sp>
      <p:sp>
        <p:nvSpPr>
          <p:cNvPr id="5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Einführung - Umsetzung - Herausforderungen - </a:t>
            </a: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Zusammenfassung</a:t>
            </a:r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873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4800" dirty="0" smtClean="0"/>
              <a:t>Fragen und Anregungen!</a:t>
            </a:r>
            <a:endParaRPr lang="de-DE" sz="48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Alona Zdorova, Johannes Kölbl und Matthias Schuster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0184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800" dirty="0" smtClean="0"/>
              <a:t>Einführung</a:t>
            </a:r>
            <a:endParaRPr lang="de-DE" sz="4800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Planung, Technische Möglichkeiten, </a:t>
            </a:r>
            <a:r>
              <a:rPr lang="de-DE" dirty="0" smtClean="0"/>
              <a:t>Grobkonzept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002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Projektplanung</a:t>
            </a:r>
            <a:endParaRPr lang="de-DE" dirty="0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205" y="1638740"/>
            <a:ext cx="5753989" cy="4315491"/>
          </a:xfrm>
        </p:spPr>
      </p:pic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Einführung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Umsetzung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590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Möglichkeiten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NFC-Nahfunktechnik </a:t>
            </a:r>
            <a:r>
              <a:rPr lang="de-DE" dirty="0"/>
              <a:t>(</a:t>
            </a:r>
            <a:r>
              <a:rPr lang="de-DE" dirty="0" err="1"/>
              <a:t>Near</a:t>
            </a:r>
            <a:r>
              <a:rPr lang="de-DE" dirty="0"/>
              <a:t> Field Communication)</a:t>
            </a:r>
          </a:p>
          <a:p>
            <a:pPr lvl="1" fontAlgn="base"/>
            <a:r>
              <a:rPr lang="de-DE" dirty="0"/>
              <a:t>Regelmäßige Abläufe flexibel und automatisch per NFC</a:t>
            </a:r>
          </a:p>
          <a:p>
            <a:pPr lvl="1" fontAlgn="base"/>
            <a:r>
              <a:rPr lang="de-DE" dirty="0"/>
              <a:t>Theoretische Entfernung von 10cm möglich</a:t>
            </a:r>
          </a:p>
          <a:p>
            <a:pPr lvl="1" fontAlgn="base"/>
            <a:r>
              <a:rPr lang="de-DE" dirty="0"/>
              <a:t>Zuverlässigkeit bei 2 cm </a:t>
            </a:r>
          </a:p>
          <a:p>
            <a:pPr lvl="1" fontAlgn="base"/>
            <a:r>
              <a:rPr lang="de-DE" dirty="0"/>
              <a:t>NFC-Tags min 10000x wiederbeschreibbar</a:t>
            </a:r>
          </a:p>
          <a:p>
            <a:pPr lvl="1" fontAlgn="base"/>
            <a:r>
              <a:rPr lang="de-DE" dirty="0"/>
              <a:t>Informationen bleiben 5 - 10 Jahre erhalten</a:t>
            </a:r>
          </a:p>
          <a:p>
            <a:pPr lvl="1" fontAlgn="base"/>
            <a:r>
              <a:rPr lang="de-DE" dirty="0"/>
              <a:t>NFC nur aktiv wenn Bildschirm eingeschalten und entsperrt </a:t>
            </a:r>
            <a:r>
              <a:rPr lang="de-DE" dirty="0" smtClean="0"/>
              <a:t>ist</a:t>
            </a:r>
            <a:endParaRPr lang="de-DE" dirty="0"/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Einführung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Umsetzung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429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Technische Möglichkeiten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de-DE" dirty="0"/>
              <a:t>Gegenstück zum NFC-Chip: NFC-Tag</a:t>
            </a:r>
          </a:p>
          <a:p>
            <a:pPr lvl="1" fontAlgn="base"/>
            <a:r>
              <a:rPr lang="de-DE" dirty="0"/>
              <a:t>Papierdünne passive </a:t>
            </a:r>
            <a:r>
              <a:rPr lang="de-DE" dirty="0" smtClean="0"/>
              <a:t> Antenne </a:t>
            </a:r>
            <a:r>
              <a:rPr lang="de-DE" dirty="0"/>
              <a:t>samt Speicherchip</a:t>
            </a:r>
          </a:p>
          <a:p>
            <a:pPr lvl="1" fontAlgn="base"/>
            <a:r>
              <a:rPr lang="de-DE" dirty="0"/>
              <a:t>Strom aus dem Lesegerät</a:t>
            </a:r>
          </a:p>
          <a:p>
            <a:pPr fontAlgn="base"/>
            <a:r>
              <a:rPr lang="de-DE" dirty="0"/>
              <a:t>NFC-fähige Geräte</a:t>
            </a:r>
          </a:p>
          <a:p>
            <a:pPr lvl="1" fontAlgn="base"/>
            <a:r>
              <a:rPr lang="de-DE" dirty="0"/>
              <a:t>BlackBerry, Samsung, Google Nexus,  HTC, LG, Nokia, Sony Xperia</a:t>
            </a:r>
          </a:p>
          <a:p>
            <a:pPr lvl="1" fontAlgn="base"/>
            <a:r>
              <a:rPr lang="de-DE" dirty="0" smtClean="0"/>
              <a:t>IPhone </a:t>
            </a:r>
            <a:r>
              <a:rPr lang="de-DE" dirty="0"/>
              <a:t>seit Version 6</a:t>
            </a:r>
          </a:p>
          <a:p>
            <a:pPr lvl="1" fontAlgn="base"/>
            <a:r>
              <a:rPr lang="de-DE" dirty="0"/>
              <a:t>W</a:t>
            </a:r>
            <a:r>
              <a:rPr lang="de-DE" dirty="0" smtClean="0"/>
              <a:t>eiter </a:t>
            </a:r>
            <a:r>
              <a:rPr lang="de-DE" dirty="0"/>
              <a:t>wachsende Anzahl an Geräten</a:t>
            </a:r>
          </a:p>
          <a:p>
            <a:pPr fontAlgn="base"/>
            <a:r>
              <a:rPr lang="de-DE" dirty="0"/>
              <a:t>Alternativen</a:t>
            </a:r>
          </a:p>
          <a:p>
            <a:pPr lvl="1" fontAlgn="base"/>
            <a:r>
              <a:rPr lang="de-DE" dirty="0"/>
              <a:t>QR-Code</a:t>
            </a:r>
          </a:p>
          <a:p>
            <a:pPr lvl="1" fontAlgn="base"/>
            <a:r>
              <a:rPr lang="de-DE" dirty="0" smtClean="0"/>
              <a:t>RFID</a:t>
            </a:r>
            <a:endParaRPr lang="de-DE" dirty="0"/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Einführung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Umsetzung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679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Grobkonzept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de-DE" dirty="0" smtClean="0"/>
              <a:t>Webanwendung</a:t>
            </a:r>
          </a:p>
          <a:p>
            <a:pPr lvl="1" fontAlgn="base"/>
            <a:endParaRPr lang="de-DE" dirty="0" smtClean="0"/>
          </a:p>
          <a:p>
            <a:pPr fontAlgn="base"/>
            <a:r>
              <a:rPr lang="de-DE" dirty="0" smtClean="0"/>
              <a:t>Eigenes </a:t>
            </a:r>
            <a:r>
              <a:rPr lang="de-DE" dirty="0"/>
              <a:t>System</a:t>
            </a:r>
          </a:p>
          <a:p>
            <a:pPr lvl="1" fontAlgn="base"/>
            <a:r>
              <a:rPr lang="de-DE" dirty="0" smtClean="0"/>
              <a:t>PHP </a:t>
            </a:r>
            <a:r>
              <a:rPr lang="de-DE" dirty="0"/>
              <a:t>oder </a:t>
            </a:r>
            <a:r>
              <a:rPr lang="de-DE" dirty="0" smtClean="0"/>
              <a:t>Ruby</a:t>
            </a:r>
            <a:r>
              <a:rPr lang="de-DE" dirty="0" smtClean="0"/>
              <a:t>?</a:t>
            </a:r>
            <a:endParaRPr lang="de-DE" dirty="0" smtClean="0"/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1" indent="0">
              <a:spcBef>
                <a:spcPts val="1800"/>
              </a:spcBef>
              <a:buNone/>
            </a:pP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pPr marL="0" lvl="1" indent="0" algn="ctr">
              <a:spcBef>
                <a:spcPts val="1800"/>
              </a:spcBef>
              <a:buNone/>
            </a:pP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Skizze verlinken)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Untertitel 4"/>
          <p:cNvSpPr txBox="1">
            <a:spLocks/>
          </p:cNvSpPr>
          <p:nvPr/>
        </p:nvSpPr>
        <p:spPr>
          <a:xfrm>
            <a:off x="2242101" y="6272537"/>
            <a:ext cx="5487770" cy="33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20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8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6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>
                  <a:lumMod val="25000"/>
                </a:schemeClr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▪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Einführung</a:t>
            </a:r>
            <a:r>
              <a:rPr lang="de-DE" sz="1400" dirty="0" smtClean="0">
                <a:solidFill>
                  <a:schemeClr val="bg1">
                    <a:lumMod val="85000"/>
                  </a:schemeClr>
                </a:solidFill>
              </a:rPr>
              <a:t> - Umsetzung - Herausforderungen - Zusammenfassung</a:t>
            </a:r>
            <a:endParaRPr lang="de-DE" sz="1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55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S103031015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15_4109default" id="{E728D685-11FC-4812-BA85-57AC6F9C9F40}" vid="{BC4E008B-95FF-4815-904E-143A8EDFC1D4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7087C0F-7449-45C4-B248-63D02665BF1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TS103031015</Template>
  <TotalTime>0</TotalTime>
  <Words>1660</Words>
  <Application>Microsoft Office PowerPoint</Application>
  <PresentationFormat>A4-Papier (210x297 mm)</PresentationFormat>
  <Paragraphs>398</Paragraphs>
  <Slides>42</Slides>
  <Notes>28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43" baseType="lpstr">
      <vt:lpstr>TS103031015</vt:lpstr>
      <vt:lpstr>PowerPoint-Präsentation</vt:lpstr>
      <vt:lpstr>Spielemesse Essen</vt:lpstr>
      <vt:lpstr>Motivation</vt:lpstr>
      <vt:lpstr>Inhalt</vt:lpstr>
      <vt:lpstr>Einführung</vt:lpstr>
      <vt:lpstr>Projektplanung</vt:lpstr>
      <vt:lpstr>Technische Möglichkeiten</vt:lpstr>
      <vt:lpstr>Technische Möglichkeiten</vt:lpstr>
      <vt:lpstr>Grobkonzept </vt:lpstr>
      <vt:lpstr>Umsetzung</vt:lpstr>
      <vt:lpstr>Vorgehensweise</vt:lpstr>
      <vt:lpstr>Verwendete Technologien</vt:lpstr>
      <vt:lpstr>Technische Anforderungen</vt:lpstr>
      <vt:lpstr>Aufbau des Systems</vt:lpstr>
      <vt:lpstr>Aufbau des Systems</vt:lpstr>
      <vt:lpstr>Aufbau des Systems</vt:lpstr>
      <vt:lpstr>Aufgaben des Spieleentwicklers</vt:lpstr>
      <vt:lpstr>Aufgaben des Spieleentwicklers</vt:lpstr>
      <vt:lpstr>Aufgaben des Spieleentwicklers</vt:lpstr>
      <vt:lpstr>Ablauf aus Sicht des Spielers</vt:lpstr>
      <vt:lpstr>Technischer Ablauf</vt:lpstr>
      <vt:lpstr>Verarbeitung der Spielzustände</vt:lpstr>
      <vt:lpstr>Aufruf der Prozess-Datei</vt:lpstr>
      <vt:lpstr>Datenbankdesign</vt:lpstr>
      <vt:lpstr>Layout</vt:lpstr>
      <vt:lpstr>Layout</vt:lpstr>
      <vt:lpstr>Herausforderungen</vt:lpstr>
      <vt:lpstr>Wahl der Plattform</vt:lpstr>
      <vt:lpstr>GUI-Design</vt:lpstr>
      <vt:lpstr>GUI-Design</vt:lpstr>
      <vt:lpstr>GUI-Design</vt:lpstr>
      <vt:lpstr>Technische Hindernisse</vt:lpstr>
      <vt:lpstr>Technische Hindernisse</vt:lpstr>
      <vt:lpstr>Technische Hindernisse</vt:lpstr>
      <vt:lpstr>Technische Hindernisse</vt:lpstr>
      <vt:lpstr>Technische Hindernisse</vt:lpstr>
      <vt:lpstr>Technische Hindernisse</vt:lpstr>
      <vt:lpstr>Zusammenfassung</vt:lpstr>
      <vt:lpstr>Aktueller Stand</vt:lpstr>
      <vt:lpstr>Ausblick</vt:lpstr>
      <vt:lpstr>Ausblick</vt:lpstr>
      <vt:lpstr>Fragen und Anregungen!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2014-05-10T19:19:42Z</dcterms:created>
  <dcterms:modified xsi:type="dcterms:W3CDTF">2014-11-03T23:55:34Z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TC030310159991</vt:lpwstr>
  </property>
</Properties>
</file>

<file path=docProps/thumbnail.jpeg>
</file>